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y="6858000" cx="12192000"/>
  <p:notesSz cx="6858000" cy="9144000"/>
  <p:embeddedFontLst>
    <p:embeddedFont>
      <p:font typeface="Quattrocento Sans"/>
      <p:regular r:id="rId37"/>
      <p:bold r:id="rId38"/>
      <p:italic r:id="rId39"/>
      <p:boldItalic r:id="rId40"/>
    </p:embeddedFont>
    <p:embeddedFont>
      <p:font typeface="Helvetica Neue"/>
      <p:regular r:id="rId41"/>
      <p:bold r:id="rId42"/>
      <p:italic r:id="rId43"/>
      <p:boldItalic r:id="rId4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45" roundtripDataSignature="AMtx7mjd/t2ao5Ta8DEtROTIdN/Wr+ea1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QuattrocentoSans-boldItalic.fntdata"/><Relationship Id="rId20" Type="http://schemas.openxmlformats.org/officeDocument/2006/relationships/slide" Target="slides/slide15.xml"/><Relationship Id="rId42" Type="http://schemas.openxmlformats.org/officeDocument/2006/relationships/font" Target="fonts/HelveticaNeue-bold.fntdata"/><Relationship Id="rId41" Type="http://schemas.openxmlformats.org/officeDocument/2006/relationships/font" Target="fonts/HelveticaNeue-regular.fntdata"/><Relationship Id="rId22" Type="http://schemas.openxmlformats.org/officeDocument/2006/relationships/slide" Target="slides/slide17.xml"/><Relationship Id="rId44" Type="http://schemas.openxmlformats.org/officeDocument/2006/relationships/font" Target="fonts/HelveticaNeue-boldItalic.fntdata"/><Relationship Id="rId21" Type="http://schemas.openxmlformats.org/officeDocument/2006/relationships/slide" Target="slides/slide16.xml"/><Relationship Id="rId43" Type="http://schemas.openxmlformats.org/officeDocument/2006/relationships/font" Target="fonts/HelveticaNeue-italic.fntdata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45" Type="http://customschemas.google.com/relationships/presentationmetadata" Target="metadata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QuattrocentoSans-regular.fntdata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font" Target="fonts/QuattrocentoSans-italic.fntdata"/><Relationship Id="rId16" Type="http://schemas.openxmlformats.org/officeDocument/2006/relationships/slide" Target="slides/slide11.xml"/><Relationship Id="rId38" Type="http://schemas.openxmlformats.org/officeDocument/2006/relationships/font" Target="fonts/QuattrocentoSans-bold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9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1" name="Google Shape;571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3" name="Google Shape;593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4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6" name="Google Shape;616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7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9" name="Google Shape;639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0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Google Shape;661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2" name="Google Shape;662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4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6" name="Google Shape;706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7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9" name="Google Shape;729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9" name="Shape 7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Google Shape;750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1" name="Google Shape;751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2" name="Shape 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Google Shape;773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4" name="Google Shape;774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4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" name="Google Shape;795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6" name="Google Shape;796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5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" name="Google Shape;816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7" name="Google Shape;817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7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Google Shape;838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9" name="Google Shape;839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1" name="Shape 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" name="Google Shape;882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3" name="Google Shape;883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4" name="Shape 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" name="Google Shape;905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6" name="Google Shape;906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5" name="Shape 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" name="Google Shape;926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7" name="Google Shape;927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8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Google Shape;949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0" name="Google Shape;950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1" name="Shape 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" name="Google Shape;972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3" name="Google Shape;973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7" name="Shape 9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" name="Google Shape;998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9" name="Google Shape;999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3" name="Shape 10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" name="Google Shape;1024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5" name="Google Shape;1025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0" name="Google Shape;1050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4" name="Shape 10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Google Shape;1075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6" name="Google Shape;1076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9" name="Shape 10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Google Shape;1100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1" name="Google Shape;1101;p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4" name="Google Shape;414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0" name="Google Shape;460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3" name="Google Shape;483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7" name="Google Shape;52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7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9" name="Google Shape;549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Relationship Id="rId3" Type="http://schemas.openxmlformats.org/officeDocument/2006/relationships/image" Target="../media/image21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g"/><Relationship Id="rId3" Type="http://schemas.openxmlformats.org/officeDocument/2006/relationships/image" Target="../media/image2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jpg"/><Relationship Id="rId3" Type="http://schemas.openxmlformats.org/officeDocument/2006/relationships/image" Target="../media/image2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jp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4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4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4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4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4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4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4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&amp; contenu vert">
  <p:cSld name="Titre &amp; contenu vert">
    <p:bg>
      <p:bgPr>
        <a:solidFill>
          <a:schemeClr val="lt1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5"/>
          <p:cNvSpPr txBox="1"/>
          <p:nvPr>
            <p:ph idx="1" type="body"/>
          </p:nvPr>
        </p:nvSpPr>
        <p:spPr>
          <a:xfrm>
            <a:off x="252918" y="1017037"/>
            <a:ext cx="11680464" cy="50651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2" name="Google Shape;92;p35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35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94" name="Google Shape;94;p35"/>
          <p:cNvSpPr txBox="1"/>
          <p:nvPr>
            <p:ph type="title"/>
          </p:nvPr>
        </p:nvSpPr>
        <p:spPr>
          <a:xfrm>
            <a:off x="2" y="1"/>
            <a:ext cx="12191998" cy="858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principal Light 1" showMasterSp="0" type="title">
  <p:cSld name="TITLE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6"/>
          <p:cNvSpPr/>
          <p:nvPr/>
        </p:nvSpPr>
        <p:spPr>
          <a:xfrm>
            <a:off x="0" y="866600"/>
            <a:ext cx="9141619" cy="5215603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rgbClr val="2A665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46"/>
          <p:cNvSpPr/>
          <p:nvPr/>
        </p:nvSpPr>
        <p:spPr>
          <a:xfrm>
            <a:off x="9270263" y="866600"/>
            <a:ext cx="2925318" cy="5215603"/>
          </a:xfrm>
          <a:prstGeom prst="rect">
            <a:avLst/>
          </a:prstGeom>
          <a:noFill/>
          <a:ln cap="flat" cmpd="sng" w="38100">
            <a:solidFill>
              <a:srgbClr val="CB521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46"/>
          <p:cNvSpPr txBox="1"/>
          <p:nvPr>
            <p:ph type="ctrTitle"/>
          </p:nvPr>
        </p:nvSpPr>
        <p:spPr>
          <a:xfrm>
            <a:off x="498765" y="1298448"/>
            <a:ext cx="8386618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A6654"/>
              </a:buClr>
              <a:buSzPts val="5900"/>
              <a:buFont typeface="Verdana"/>
              <a:buNone/>
              <a:defRPr sz="5900">
                <a:solidFill>
                  <a:srgbClr val="2A665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46"/>
          <p:cNvSpPr txBox="1"/>
          <p:nvPr>
            <p:ph idx="1" type="subTitle"/>
          </p:nvPr>
        </p:nvSpPr>
        <p:spPr>
          <a:xfrm>
            <a:off x="496410" y="4670246"/>
            <a:ext cx="8421203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200"/>
              <a:buNone/>
              <a:defRPr sz="2200" cap="none">
                <a:solidFill>
                  <a:srgbClr val="C4D600"/>
                </a:solidFill>
              </a:defRPr>
            </a:lvl1pPr>
            <a:lvl2pPr lvl="1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00" name="Google Shape;100;p46"/>
          <p:cNvSpPr txBox="1"/>
          <p:nvPr>
            <p:ph idx="10" type="dt"/>
          </p:nvPr>
        </p:nvSpPr>
        <p:spPr>
          <a:xfrm>
            <a:off x="9566030" y="6356351"/>
            <a:ext cx="1068104" cy="380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01" name="Google Shape;101;p46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46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103" name="Google Shape;103;p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8118" y="6091651"/>
            <a:ext cx="2211678" cy="7744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principal Light 2" showMasterSp="0">
  <p:cSld name="Titre principal Light 2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7"/>
          <p:cNvSpPr/>
          <p:nvPr/>
        </p:nvSpPr>
        <p:spPr>
          <a:xfrm>
            <a:off x="0" y="866600"/>
            <a:ext cx="9141619" cy="5215603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rgbClr val="CB521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7"/>
          <p:cNvSpPr/>
          <p:nvPr/>
        </p:nvSpPr>
        <p:spPr>
          <a:xfrm>
            <a:off x="9270263" y="866600"/>
            <a:ext cx="2925318" cy="5215603"/>
          </a:xfrm>
          <a:prstGeom prst="rect">
            <a:avLst/>
          </a:prstGeom>
          <a:noFill/>
          <a:ln cap="flat" cmpd="sng" w="38100">
            <a:solidFill>
              <a:srgbClr val="2A665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47"/>
          <p:cNvSpPr txBox="1"/>
          <p:nvPr>
            <p:ph type="ctrTitle"/>
          </p:nvPr>
        </p:nvSpPr>
        <p:spPr>
          <a:xfrm>
            <a:off x="498765" y="1298448"/>
            <a:ext cx="8386618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B521C"/>
              </a:buClr>
              <a:buSzPts val="5900"/>
              <a:buFont typeface="Verdana"/>
              <a:buNone/>
              <a:defRPr sz="5900">
                <a:solidFill>
                  <a:srgbClr val="CB521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47"/>
          <p:cNvSpPr txBox="1"/>
          <p:nvPr>
            <p:ph idx="1" type="subTitle"/>
          </p:nvPr>
        </p:nvSpPr>
        <p:spPr>
          <a:xfrm>
            <a:off x="496410" y="4670246"/>
            <a:ext cx="8421203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200"/>
              <a:buNone/>
              <a:defRPr sz="2200" cap="none">
                <a:solidFill>
                  <a:srgbClr val="2A6654"/>
                </a:solidFill>
              </a:defRPr>
            </a:lvl1pPr>
            <a:lvl2pPr lvl="1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09" name="Google Shape;109;p47"/>
          <p:cNvSpPr txBox="1"/>
          <p:nvPr>
            <p:ph idx="10" type="dt"/>
          </p:nvPr>
        </p:nvSpPr>
        <p:spPr>
          <a:xfrm>
            <a:off x="9566030" y="6356351"/>
            <a:ext cx="1068104" cy="380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10" name="Google Shape;110;p47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47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112" name="Google Shape;112;p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0974" y="6091652"/>
            <a:ext cx="1939826" cy="7744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re principal1" showMasterSp="0">
  <p:cSld name="3_Titre principal1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8"/>
          <p:cNvSpPr/>
          <p:nvPr/>
        </p:nvSpPr>
        <p:spPr>
          <a:xfrm>
            <a:off x="0" y="866599"/>
            <a:ext cx="9141619" cy="3787464"/>
          </a:xfrm>
          <a:prstGeom prst="rect">
            <a:avLst/>
          </a:prstGeom>
          <a:solidFill>
            <a:srgbClr val="2A665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48"/>
          <p:cNvSpPr txBox="1"/>
          <p:nvPr>
            <p:ph type="ctrTitle"/>
          </p:nvPr>
        </p:nvSpPr>
        <p:spPr>
          <a:xfrm>
            <a:off x="498765" y="735742"/>
            <a:ext cx="8386618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Verdana"/>
              <a:buNone/>
              <a:defRPr sz="59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48"/>
          <p:cNvSpPr txBox="1"/>
          <p:nvPr>
            <p:ph idx="1" type="subTitle"/>
          </p:nvPr>
        </p:nvSpPr>
        <p:spPr>
          <a:xfrm>
            <a:off x="496410" y="3932599"/>
            <a:ext cx="8421203" cy="4401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200"/>
              <a:buNone/>
              <a:defRPr sz="2200" cap="none">
                <a:solidFill>
                  <a:srgbClr val="C4D600"/>
                </a:solidFill>
              </a:defRPr>
            </a:lvl1pPr>
            <a:lvl2pPr lvl="1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17" name="Google Shape;117;p48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48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119" name="Google Shape;119;p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262623" y="868336"/>
            <a:ext cx="2929378" cy="50149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re principal1" showMasterSp="0">
  <p:cSld name="1_Titre principal1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9"/>
          <p:cNvSpPr/>
          <p:nvPr/>
        </p:nvSpPr>
        <p:spPr>
          <a:xfrm>
            <a:off x="-1" y="942975"/>
            <a:ext cx="9141619" cy="5048250"/>
          </a:xfrm>
          <a:prstGeom prst="rect">
            <a:avLst/>
          </a:prstGeom>
          <a:solidFill>
            <a:srgbClr val="2A6654"/>
          </a:solidFill>
          <a:ln cap="flat" cmpd="sng" w="107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49"/>
          <p:cNvSpPr/>
          <p:nvPr/>
        </p:nvSpPr>
        <p:spPr>
          <a:xfrm>
            <a:off x="9270263" y="942975"/>
            <a:ext cx="2925318" cy="5048251"/>
          </a:xfrm>
          <a:prstGeom prst="rect">
            <a:avLst/>
          </a:prstGeom>
          <a:solidFill>
            <a:srgbClr val="CB52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49"/>
          <p:cNvSpPr txBox="1"/>
          <p:nvPr>
            <p:ph type="ctrTitle"/>
          </p:nvPr>
        </p:nvSpPr>
        <p:spPr>
          <a:xfrm>
            <a:off x="498765" y="1298448"/>
            <a:ext cx="8386618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Verdana"/>
              <a:buNone/>
              <a:defRPr sz="59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49"/>
          <p:cNvSpPr txBox="1"/>
          <p:nvPr>
            <p:ph idx="1" type="subTitle"/>
          </p:nvPr>
        </p:nvSpPr>
        <p:spPr>
          <a:xfrm>
            <a:off x="496410" y="4670246"/>
            <a:ext cx="8421203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200"/>
              <a:buNone/>
              <a:defRPr sz="2200" cap="none">
                <a:solidFill>
                  <a:srgbClr val="C4D600"/>
                </a:solidFill>
              </a:defRPr>
            </a:lvl1pPr>
            <a:lvl2pPr lvl="1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25" name="Google Shape;125;p49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49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127" name="Google Shape;127;p4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8118" y="6091651"/>
            <a:ext cx="2211678" cy="7744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re principal1" showMasterSp="0">
  <p:cSld name="2_Titre principal1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0"/>
          <p:cNvSpPr/>
          <p:nvPr/>
        </p:nvSpPr>
        <p:spPr>
          <a:xfrm>
            <a:off x="0" y="935652"/>
            <a:ext cx="9141619" cy="5077498"/>
          </a:xfrm>
          <a:prstGeom prst="rect">
            <a:avLst/>
          </a:prstGeom>
          <a:solidFill>
            <a:srgbClr val="2A665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50"/>
          <p:cNvSpPr txBox="1"/>
          <p:nvPr>
            <p:ph type="ctrTitle"/>
          </p:nvPr>
        </p:nvSpPr>
        <p:spPr>
          <a:xfrm>
            <a:off x="498765" y="1298448"/>
            <a:ext cx="8386618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Verdana"/>
              <a:buNone/>
              <a:defRPr sz="59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50"/>
          <p:cNvSpPr txBox="1"/>
          <p:nvPr>
            <p:ph idx="1" type="subTitle"/>
          </p:nvPr>
        </p:nvSpPr>
        <p:spPr>
          <a:xfrm>
            <a:off x="496410" y="4670246"/>
            <a:ext cx="8421203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200"/>
              <a:buNone/>
              <a:defRPr sz="2200" cap="none">
                <a:solidFill>
                  <a:srgbClr val="C4D600"/>
                </a:solidFill>
              </a:defRPr>
            </a:lvl1pPr>
            <a:lvl2pPr lvl="1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32" name="Google Shape;132;p50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50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134" name="Google Shape;134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226062" y="935651"/>
            <a:ext cx="2965938" cy="5077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5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118" y="6091651"/>
            <a:ext cx="2211678" cy="7744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principal 2" showMasterSp="0">
  <p:cSld name="Titre principal 2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1"/>
          <p:cNvSpPr/>
          <p:nvPr/>
        </p:nvSpPr>
        <p:spPr>
          <a:xfrm>
            <a:off x="0" y="955808"/>
            <a:ext cx="9141619" cy="5046633"/>
          </a:xfrm>
          <a:prstGeom prst="rect">
            <a:avLst/>
          </a:prstGeom>
          <a:solidFill>
            <a:srgbClr val="CB52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51"/>
          <p:cNvSpPr txBox="1"/>
          <p:nvPr>
            <p:ph type="ctrTitle"/>
          </p:nvPr>
        </p:nvSpPr>
        <p:spPr>
          <a:xfrm>
            <a:off x="498765" y="1298448"/>
            <a:ext cx="8386618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Verdana"/>
              <a:buNone/>
              <a:defRPr sz="59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51"/>
          <p:cNvSpPr txBox="1"/>
          <p:nvPr>
            <p:ph idx="1" type="subTitle"/>
          </p:nvPr>
        </p:nvSpPr>
        <p:spPr>
          <a:xfrm>
            <a:off x="496410" y="4670246"/>
            <a:ext cx="8421203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200"/>
              <a:buNone/>
              <a:defRPr sz="2200" cap="none">
                <a:solidFill>
                  <a:srgbClr val="2A6654"/>
                </a:solidFill>
              </a:defRPr>
            </a:lvl1pPr>
            <a:lvl2pPr lvl="1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40" name="Google Shape;140;p51"/>
          <p:cNvSpPr txBox="1"/>
          <p:nvPr>
            <p:ph idx="10" type="dt"/>
          </p:nvPr>
        </p:nvSpPr>
        <p:spPr>
          <a:xfrm>
            <a:off x="9566030" y="6356351"/>
            <a:ext cx="1068104" cy="380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41" name="Google Shape;141;p51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51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143" name="Google Shape;143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244092" y="955808"/>
            <a:ext cx="2947909" cy="50466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re principal 2" showMasterSp="0">
  <p:cSld name="1_Titre principal 2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2"/>
          <p:cNvSpPr/>
          <p:nvPr/>
        </p:nvSpPr>
        <p:spPr>
          <a:xfrm>
            <a:off x="0" y="946270"/>
            <a:ext cx="9141619" cy="5036199"/>
          </a:xfrm>
          <a:prstGeom prst="rect">
            <a:avLst/>
          </a:prstGeom>
          <a:solidFill>
            <a:srgbClr val="CB52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52"/>
          <p:cNvSpPr txBox="1"/>
          <p:nvPr>
            <p:ph type="ctrTitle"/>
          </p:nvPr>
        </p:nvSpPr>
        <p:spPr>
          <a:xfrm>
            <a:off x="498765" y="1298448"/>
            <a:ext cx="8386618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Verdana"/>
              <a:buNone/>
              <a:defRPr sz="59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52"/>
          <p:cNvSpPr txBox="1"/>
          <p:nvPr>
            <p:ph idx="1" type="subTitle"/>
          </p:nvPr>
        </p:nvSpPr>
        <p:spPr>
          <a:xfrm>
            <a:off x="496410" y="4670246"/>
            <a:ext cx="8421203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200"/>
              <a:buNone/>
              <a:defRPr sz="2200" cap="none">
                <a:solidFill>
                  <a:srgbClr val="2A6654"/>
                </a:solidFill>
              </a:defRPr>
            </a:lvl1pPr>
            <a:lvl2pPr lvl="1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48" name="Google Shape;148;p52"/>
          <p:cNvSpPr txBox="1"/>
          <p:nvPr>
            <p:ph idx="10" type="dt"/>
          </p:nvPr>
        </p:nvSpPr>
        <p:spPr>
          <a:xfrm>
            <a:off x="9566030" y="6356351"/>
            <a:ext cx="1068104" cy="380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49" name="Google Shape;149;p52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52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151" name="Google Shape;151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236821" y="946270"/>
            <a:ext cx="2941814" cy="5036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5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118" y="6091651"/>
            <a:ext cx="2211678" cy="7744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re principal 2" showMasterSp="0">
  <p:cSld name="2_Titre principal 2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53"/>
          <p:cNvSpPr/>
          <p:nvPr/>
        </p:nvSpPr>
        <p:spPr>
          <a:xfrm>
            <a:off x="0" y="945685"/>
            <a:ext cx="9141619" cy="5057429"/>
          </a:xfrm>
          <a:prstGeom prst="rect">
            <a:avLst/>
          </a:prstGeom>
          <a:solidFill>
            <a:srgbClr val="C4D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53"/>
          <p:cNvSpPr txBox="1"/>
          <p:nvPr>
            <p:ph type="ctrTitle"/>
          </p:nvPr>
        </p:nvSpPr>
        <p:spPr>
          <a:xfrm>
            <a:off x="498765" y="1298448"/>
            <a:ext cx="8386618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Verdana"/>
              <a:buNone/>
              <a:defRPr sz="59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53"/>
          <p:cNvSpPr txBox="1"/>
          <p:nvPr>
            <p:ph idx="1" type="subTitle"/>
          </p:nvPr>
        </p:nvSpPr>
        <p:spPr>
          <a:xfrm>
            <a:off x="496410" y="4670246"/>
            <a:ext cx="8421203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200"/>
              <a:buNone/>
              <a:defRPr sz="2200" cap="none">
                <a:solidFill>
                  <a:srgbClr val="2A6654"/>
                </a:solidFill>
              </a:defRPr>
            </a:lvl1pPr>
            <a:lvl2pPr lvl="1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57" name="Google Shape;157;p53"/>
          <p:cNvSpPr txBox="1"/>
          <p:nvPr>
            <p:ph idx="10" type="dt"/>
          </p:nvPr>
        </p:nvSpPr>
        <p:spPr>
          <a:xfrm>
            <a:off x="9352176" y="6356351"/>
            <a:ext cx="1068104" cy="380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58" name="Google Shape;158;p53"/>
          <p:cNvSpPr txBox="1"/>
          <p:nvPr>
            <p:ph idx="11" type="ftr"/>
          </p:nvPr>
        </p:nvSpPr>
        <p:spPr>
          <a:xfrm>
            <a:off x="3655415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53"/>
          <p:cNvSpPr txBox="1"/>
          <p:nvPr>
            <p:ph idx="12" type="sldNum"/>
          </p:nvPr>
        </p:nvSpPr>
        <p:spPr>
          <a:xfrm>
            <a:off x="10420282" y="6356352"/>
            <a:ext cx="153092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160" name="Google Shape;160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237785" y="945685"/>
            <a:ext cx="2954215" cy="50574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5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118" y="6091651"/>
            <a:ext cx="2211678" cy="7744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us rubrique light 1">
  <p:cSld name="Sous rubrique light 1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4"/>
          <p:cNvSpPr txBox="1"/>
          <p:nvPr>
            <p:ph idx="1" type="body"/>
          </p:nvPr>
        </p:nvSpPr>
        <p:spPr>
          <a:xfrm>
            <a:off x="3867912" y="961055"/>
            <a:ext cx="8324088" cy="5028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164" name="Google Shape;164;p54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54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66" name="Google Shape;166;p54"/>
          <p:cNvSpPr/>
          <p:nvPr/>
        </p:nvSpPr>
        <p:spPr>
          <a:xfrm>
            <a:off x="0" y="961055"/>
            <a:ext cx="3867913" cy="5028267"/>
          </a:xfrm>
          <a:prstGeom prst="rect">
            <a:avLst/>
          </a:prstGeom>
          <a:noFill/>
          <a:ln cap="flat" cmpd="sng" w="38100">
            <a:solidFill>
              <a:srgbClr val="C4D6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54"/>
          <p:cNvSpPr txBox="1"/>
          <p:nvPr>
            <p:ph type="title"/>
          </p:nvPr>
        </p:nvSpPr>
        <p:spPr>
          <a:xfrm>
            <a:off x="2" y="1"/>
            <a:ext cx="12191999" cy="858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us rubrique light 2">
  <p:cSld name="Sous rubrique light 2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55"/>
          <p:cNvSpPr txBox="1"/>
          <p:nvPr>
            <p:ph idx="1" type="body"/>
          </p:nvPr>
        </p:nvSpPr>
        <p:spPr>
          <a:xfrm>
            <a:off x="3867912" y="961055"/>
            <a:ext cx="8324088" cy="5028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170" name="Google Shape;170;p55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55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72" name="Google Shape;172;p55"/>
          <p:cNvSpPr/>
          <p:nvPr/>
        </p:nvSpPr>
        <p:spPr>
          <a:xfrm>
            <a:off x="0" y="961055"/>
            <a:ext cx="3867913" cy="5028267"/>
          </a:xfrm>
          <a:prstGeom prst="rect">
            <a:avLst/>
          </a:prstGeom>
          <a:noFill/>
          <a:ln cap="flat" cmpd="sng" w="38100">
            <a:solidFill>
              <a:srgbClr val="CB521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55"/>
          <p:cNvSpPr txBox="1"/>
          <p:nvPr>
            <p:ph type="title"/>
          </p:nvPr>
        </p:nvSpPr>
        <p:spPr>
          <a:xfrm>
            <a:off x="2" y="1"/>
            <a:ext cx="12191999" cy="858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Sous rubrique 1">
  <p:cSld name="1_Sous rubrique 1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56"/>
          <p:cNvSpPr txBox="1"/>
          <p:nvPr>
            <p:ph idx="1" type="body"/>
          </p:nvPr>
        </p:nvSpPr>
        <p:spPr>
          <a:xfrm>
            <a:off x="3867912" y="858416"/>
            <a:ext cx="8324088" cy="5130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176" name="Google Shape;176;p56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56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78" name="Google Shape;178;p56"/>
          <p:cNvSpPr/>
          <p:nvPr/>
        </p:nvSpPr>
        <p:spPr>
          <a:xfrm>
            <a:off x="2" y="858417"/>
            <a:ext cx="3867912" cy="5130904"/>
          </a:xfrm>
          <a:prstGeom prst="rect">
            <a:avLst/>
          </a:prstGeom>
          <a:solidFill>
            <a:srgbClr val="C4D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56"/>
          <p:cNvSpPr txBox="1"/>
          <p:nvPr>
            <p:ph type="title"/>
          </p:nvPr>
        </p:nvSpPr>
        <p:spPr>
          <a:xfrm>
            <a:off x="2" y="1"/>
            <a:ext cx="12191998" cy="858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us rubrique 2">
  <p:cSld name="Sous rubrique 2"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57"/>
          <p:cNvSpPr txBox="1"/>
          <p:nvPr>
            <p:ph idx="1" type="body"/>
          </p:nvPr>
        </p:nvSpPr>
        <p:spPr>
          <a:xfrm>
            <a:off x="3867912" y="858419"/>
            <a:ext cx="8324088" cy="51309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182" name="Google Shape;182;p57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3" name="Google Shape;183;p57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84" name="Google Shape;184;p57"/>
          <p:cNvSpPr/>
          <p:nvPr/>
        </p:nvSpPr>
        <p:spPr>
          <a:xfrm>
            <a:off x="2" y="858420"/>
            <a:ext cx="3867912" cy="5130903"/>
          </a:xfrm>
          <a:prstGeom prst="rect">
            <a:avLst/>
          </a:prstGeom>
          <a:solidFill>
            <a:srgbClr val="CB52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57"/>
          <p:cNvSpPr txBox="1"/>
          <p:nvPr>
            <p:ph type="title"/>
          </p:nvPr>
        </p:nvSpPr>
        <p:spPr>
          <a:xfrm>
            <a:off x="2" y="1"/>
            <a:ext cx="12191998" cy="858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us rubrique 3">
  <p:cSld name="Sous rubrique 3"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58"/>
          <p:cNvSpPr txBox="1"/>
          <p:nvPr>
            <p:ph idx="1" type="body"/>
          </p:nvPr>
        </p:nvSpPr>
        <p:spPr>
          <a:xfrm>
            <a:off x="3867912" y="858416"/>
            <a:ext cx="8324088" cy="5130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188" name="Google Shape;188;p58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9" name="Google Shape;189;p58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90" name="Google Shape;190;p58"/>
          <p:cNvSpPr/>
          <p:nvPr/>
        </p:nvSpPr>
        <p:spPr>
          <a:xfrm>
            <a:off x="2" y="858417"/>
            <a:ext cx="3867912" cy="5130904"/>
          </a:xfrm>
          <a:prstGeom prst="rect">
            <a:avLst/>
          </a:prstGeom>
          <a:solidFill>
            <a:srgbClr val="2A665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58"/>
          <p:cNvSpPr txBox="1"/>
          <p:nvPr>
            <p:ph type="title"/>
          </p:nvPr>
        </p:nvSpPr>
        <p:spPr>
          <a:xfrm>
            <a:off x="2" y="1"/>
            <a:ext cx="12191998" cy="858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&amp; contenu orange" type="obj">
  <p:cSld name="OBJECT"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59"/>
          <p:cNvSpPr txBox="1"/>
          <p:nvPr>
            <p:ph idx="1" type="body"/>
          </p:nvPr>
        </p:nvSpPr>
        <p:spPr>
          <a:xfrm>
            <a:off x="252918" y="1017037"/>
            <a:ext cx="11680464" cy="50651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94" name="Google Shape;194;p59"/>
          <p:cNvSpPr txBox="1"/>
          <p:nvPr>
            <p:ph idx="10" type="dt"/>
          </p:nvPr>
        </p:nvSpPr>
        <p:spPr>
          <a:xfrm>
            <a:off x="9566030" y="6356351"/>
            <a:ext cx="1068104" cy="380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95" name="Google Shape;195;p59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59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97" name="Google Shape;197;p59"/>
          <p:cNvSpPr/>
          <p:nvPr/>
        </p:nvSpPr>
        <p:spPr>
          <a:xfrm>
            <a:off x="0" y="2"/>
            <a:ext cx="12192000" cy="858417"/>
          </a:xfrm>
          <a:prstGeom prst="rect">
            <a:avLst/>
          </a:prstGeom>
          <a:solidFill>
            <a:srgbClr val="CB52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59"/>
          <p:cNvSpPr txBox="1"/>
          <p:nvPr>
            <p:ph type="title"/>
          </p:nvPr>
        </p:nvSpPr>
        <p:spPr>
          <a:xfrm>
            <a:off x="798834" y="2"/>
            <a:ext cx="11393166" cy="858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&amp; contenu vert clair">
  <p:cSld name="Titre &amp; contenu vert clair"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60"/>
          <p:cNvSpPr txBox="1"/>
          <p:nvPr>
            <p:ph idx="1" type="body"/>
          </p:nvPr>
        </p:nvSpPr>
        <p:spPr>
          <a:xfrm>
            <a:off x="252918" y="1017037"/>
            <a:ext cx="11680464" cy="50651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01" name="Google Shape;201;p60"/>
          <p:cNvSpPr txBox="1"/>
          <p:nvPr>
            <p:ph idx="10" type="dt"/>
          </p:nvPr>
        </p:nvSpPr>
        <p:spPr>
          <a:xfrm>
            <a:off x="9566030" y="6356351"/>
            <a:ext cx="1068104" cy="380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02" name="Google Shape;202;p60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60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04" name="Google Shape;204;p60"/>
          <p:cNvSpPr/>
          <p:nvPr/>
        </p:nvSpPr>
        <p:spPr>
          <a:xfrm>
            <a:off x="0" y="2"/>
            <a:ext cx="12192000" cy="858417"/>
          </a:xfrm>
          <a:prstGeom prst="rect">
            <a:avLst/>
          </a:prstGeom>
          <a:solidFill>
            <a:srgbClr val="C4D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60"/>
          <p:cNvSpPr txBox="1"/>
          <p:nvPr>
            <p:ph type="title"/>
          </p:nvPr>
        </p:nvSpPr>
        <p:spPr>
          <a:xfrm>
            <a:off x="798834" y="2"/>
            <a:ext cx="11393166" cy="858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&amp; contenu vert avec 5 carrés">
  <p:cSld name="Titre &amp; contenu vert avec 5 carrés"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61"/>
          <p:cNvSpPr txBox="1"/>
          <p:nvPr>
            <p:ph idx="1" type="body"/>
          </p:nvPr>
        </p:nvSpPr>
        <p:spPr>
          <a:xfrm>
            <a:off x="252918" y="858419"/>
            <a:ext cx="11680464" cy="3426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08" name="Google Shape;208;p61"/>
          <p:cNvSpPr txBox="1"/>
          <p:nvPr>
            <p:ph idx="10" type="dt"/>
          </p:nvPr>
        </p:nvSpPr>
        <p:spPr>
          <a:xfrm>
            <a:off x="9566030" y="6356351"/>
            <a:ext cx="1068104" cy="380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09" name="Google Shape;209;p61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0" name="Google Shape;210;p61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grpSp>
        <p:nvGrpSpPr>
          <p:cNvPr id="211" name="Google Shape;211;p61"/>
          <p:cNvGrpSpPr/>
          <p:nvPr/>
        </p:nvGrpSpPr>
        <p:grpSpPr>
          <a:xfrm>
            <a:off x="766862" y="4301100"/>
            <a:ext cx="10658276" cy="1747736"/>
            <a:chOff x="-346955" y="4301100"/>
            <a:chExt cx="10658276" cy="1747736"/>
          </a:xfrm>
        </p:grpSpPr>
        <p:sp>
          <p:nvSpPr>
            <p:cNvPr id="212" name="Google Shape;212;p61"/>
            <p:cNvSpPr/>
            <p:nvPr/>
          </p:nvSpPr>
          <p:spPr>
            <a:xfrm>
              <a:off x="8563585" y="4301100"/>
              <a:ext cx="1747736" cy="1747736"/>
            </a:xfrm>
            <a:prstGeom prst="rect">
              <a:avLst/>
            </a:prstGeom>
            <a:solidFill>
              <a:srgbClr val="2A665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3" name="Google Shape;213;p61"/>
            <p:cNvSpPr/>
            <p:nvPr/>
          </p:nvSpPr>
          <p:spPr>
            <a:xfrm>
              <a:off x="4108315" y="4301100"/>
              <a:ext cx="1747736" cy="1747736"/>
            </a:xfrm>
            <a:prstGeom prst="rect">
              <a:avLst/>
            </a:prstGeom>
            <a:solidFill>
              <a:srgbClr val="2A665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4" name="Google Shape;214;p61"/>
            <p:cNvSpPr/>
            <p:nvPr/>
          </p:nvSpPr>
          <p:spPr>
            <a:xfrm>
              <a:off x="6335950" y="4301100"/>
              <a:ext cx="1747736" cy="1747736"/>
            </a:xfrm>
            <a:prstGeom prst="rect">
              <a:avLst/>
            </a:prstGeom>
            <a:solidFill>
              <a:srgbClr val="2A665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grpSp>
          <p:nvGrpSpPr>
            <p:cNvPr id="215" name="Google Shape;215;p61"/>
            <p:cNvGrpSpPr/>
            <p:nvPr/>
          </p:nvGrpSpPr>
          <p:grpSpPr>
            <a:xfrm>
              <a:off x="1880680" y="4301100"/>
              <a:ext cx="1747736" cy="1747736"/>
              <a:chOff x="1880680" y="4301100"/>
              <a:chExt cx="1747736" cy="1747736"/>
            </a:xfrm>
          </p:grpSpPr>
          <p:sp>
            <p:nvSpPr>
              <p:cNvPr id="216" name="Google Shape;216;p61"/>
              <p:cNvSpPr/>
              <p:nvPr/>
            </p:nvSpPr>
            <p:spPr>
              <a:xfrm>
                <a:off x="1880680" y="4301100"/>
                <a:ext cx="1747736" cy="1747736"/>
              </a:xfrm>
              <a:prstGeom prst="rect">
                <a:avLst/>
              </a:prstGeom>
              <a:solidFill>
                <a:srgbClr val="2A665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217" name="Google Shape;217;p61"/>
              <p:cNvSpPr/>
              <p:nvPr/>
            </p:nvSpPr>
            <p:spPr>
              <a:xfrm>
                <a:off x="1880680" y="4301100"/>
                <a:ext cx="481912" cy="481912"/>
              </a:xfrm>
              <a:prstGeom prst="rect">
                <a:avLst/>
              </a:prstGeom>
              <a:solidFill>
                <a:srgbClr val="CB52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</p:grpSp>
        <p:sp>
          <p:nvSpPr>
            <p:cNvPr id="218" name="Google Shape;218;p61"/>
            <p:cNvSpPr/>
            <p:nvPr/>
          </p:nvSpPr>
          <p:spPr>
            <a:xfrm>
              <a:off x="4108315" y="4301100"/>
              <a:ext cx="481912" cy="481912"/>
            </a:xfrm>
            <a:prstGeom prst="rect">
              <a:avLst/>
            </a:prstGeom>
            <a:solidFill>
              <a:srgbClr val="CB52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9" name="Google Shape;219;p61"/>
            <p:cNvSpPr/>
            <p:nvPr/>
          </p:nvSpPr>
          <p:spPr>
            <a:xfrm>
              <a:off x="6335950" y="4301100"/>
              <a:ext cx="481912" cy="481912"/>
            </a:xfrm>
            <a:prstGeom prst="rect">
              <a:avLst/>
            </a:prstGeom>
            <a:solidFill>
              <a:srgbClr val="CB52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20" name="Google Shape;220;p61"/>
            <p:cNvSpPr/>
            <p:nvPr/>
          </p:nvSpPr>
          <p:spPr>
            <a:xfrm>
              <a:off x="8563585" y="4301100"/>
              <a:ext cx="481912" cy="481912"/>
            </a:xfrm>
            <a:prstGeom prst="rect">
              <a:avLst/>
            </a:prstGeom>
            <a:solidFill>
              <a:srgbClr val="CB52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grpSp>
          <p:nvGrpSpPr>
            <p:cNvPr id="221" name="Google Shape;221;p61"/>
            <p:cNvGrpSpPr/>
            <p:nvPr/>
          </p:nvGrpSpPr>
          <p:grpSpPr>
            <a:xfrm>
              <a:off x="-346955" y="4301100"/>
              <a:ext cx="1747736" cy="1747736"/>
              <a:chOff x="1880680" y="4301100"/>
              <a:chExt cx="1747736" cy="1747736"/>
            </a:xfrm>
          </p:grpSpPr>
          <p:sp>
            <p:nvSpPr>
              <p:cNvPr id="222" name="Google Shape;222;p61"/>
              <p:cNvSpPr/>
              <p:nvPr/>
            </p:nvSpPr>
            <p:spPr>
              <a:xfrm>
                <a:off x="1880680" y="4301100"/>
                <a:ext cx="1747736" cy="1747736"/>
              </a:xfrm>
              <a:prstGeom prst="rect">
                <a:avLst/>
              </a:prstGeom>
              <a:solidFill>
                <a:srgbClr val="2A665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sp>
            <p:nvSpPr>
              <p:cNvPr id="223" name="Google Shape;223;p61"/>
              <p:cNvSpPr/>
              <p:nvPr/>
            </p:nvSpPr>
            <p:spPr>
              <a:xfrm>
                <a:off x="1880680" y="4301100"/>
                <a:ext cx="481912" cy="481912"/>
              </a:xfrm>
              <a:prstGeom prst="rect">
                <a:avLst/>
              </a:prstGeom>
              <a:solidFill>
                <a:srgbClr val="CB52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</p:grpSp>
      </p:grpSp>
      <p:sp>
        <p:nvSpPr>
          <p:cNvPr id="224" name="Google Shape;224;p61"/>
          <p:cNvSpPr txBox="1"/>
          <p:nvPr>
            <p:ph type="title"/>
          </p:nvPr>
        </p:nvSpPr>
        <p:spPr>
          <a:xfrm>
            <a:off x="2" y="1"/>
            <a:ext cx="12191998" cy="858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&amp; contenu vert avec 4 carrés">
  <p:cSld name="Titre &amp; contenu vert avec 4 carrés"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62"/>
          <p:cNvSpPr txBox="1"/>
          <p:nvPr>
            <p:ph idx="1" type="body"/>
          </p:nvPr>
        </p:nvSpPr>
        <p:spPr>
          <a:xfrm>
            <a:off x="252918" y="858417"/>
            <a:ext cx="11680464" cy="34426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27" name="Google Shape;227;p62"/>
          <p:cNvSpPr txBox="1"/>
          <p:nvPr>
            <p:ph idx="10" type="dt"/>
          </p:nvPr>
        </p:nvSpPr>
        <p:spPr>
          <a:xfrm>
            <a:off x="9566030" y="6356351"/>
            <a:ext cx="1068104" cy="380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28" name="Google Shape;228;p62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9" name="Google Shape;229;p62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grpSp>
        <p:nvGrpSpPr>
          <p:cNvPr id="230" name="Google Shape;230;p62"/>
          <p:cNvGrpSpPr/>
          <p:nvPr/>
        </p:nvGrpSpPr>
        <p:grpSpPr>
          <a:xfrm>
            <a:off x="1880681" y="4301100"/>
            <a:ext cx="8430641" cy="1747736"/>
            <a:chOff x="1880680" y="4301100"/>
            <a:chExt cx="8430641" cy="1747736"/>
          </a:xfrm>
        </p:grpSpPr>
        <p:sp>
          <p:nvSpPr>
            <p:cNvPr id="231" name="Google Shape;231;p62"/>
            <p:cNvSpPr/>
            <p:nvPr/>
          </p:nvSpPr>
          <p:spPr>
            <a:xfrm>
              <a:off x="1880680" y="4301100"/>
              <a:ext cx="1747736" cy="1747736"/>
            </a:xfrm>
            <a:prstGeom prst="rect">
              <a:avLst/>
            </a:prstGeom>
            <a:solidFill>
              <a:srgbClr val="2A665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2" name="Google Shape;232;p62"/>
            <p:cNvSpPr/>
            <p:nvPr/>
          </p:nvSpPr>
          <p:spPr>
            <a:xfrm>
              <a:off x="8563585" y="4301100"/>
              <a:ext cx="1747736" cy="1747736"/>
            </a:xfrm>
            <a:prstGeom prst="rect">
              <a:avLst/>
            </a:prstGeom>
            <a:solidFill>
              <a:srgbClr val="2A665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3" name="Google Shape;233;p62"/>
            <p:cNvSpPr/>
            <p:nvPr/>
          </p:nvSpPr>
          <p:spPr>
            <a:xfrm>
              <a:off x="4108315" y="4301100"/>
              <a:ext cx="1747736" cy="1747736"/>
            </a:xfrm>
            <a:prstGeom prst="rect">
              <a:avLst/>
            </a:prstGeom>
            <a:solidFill>
              <a:srgbClr val="2A665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4" name="Google Shape;234;p62"/>
            <p:cNvSpPr/>
            <p:nvPr/>
          </p:nvSpPr>
          <p:spPr>
            <a:xfrm>
              <a:off x="6335950" y="4301100"/>
              <a:ext cx="1747736" cy="1747736"/>
            </a:xfrm>
            <a:prstGeom prst="rect">
              <a:avLst/>
            </a:prstGeom>
            <a:solidFill>
              <a:srgbClr val="2A665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5" name="Google Shape;235;p62"/>
            <p:cNvSpPr/>
            <p:nvPr/>
          </p:nvSpPr>
          <p:spPr>
            <a:xfrm>
              <a:off x="1880680" y="4301100"/>
              <a:ext cx="481912" cy="481912"/>
            </a:xfrm>
            <a:prstGeom prst="rect">
              <a:avLst/>
            </a:prstGeom>
            <a:solidFill>
              <a:srgbClr val="CB52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6" name="Google Shape;236;p62"/>
            <p:cNvSpPr/>
            <p:nvPr/>
          </p:nvSpPr>
          <p:spPr>
            <a:xfrm>
              <a:off x="4108315" y="4301100"/>
              <a:ext cx="481912" cy="481912"/>
            </a:xfrm>
            <a:prstGeom prst="rect">
              <a:avLst/>
            </a:prstGeom>
            <a:solidFill>
              <a:srgbClr val="CB52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7" name="Google Shape;237;p62"/>
            <p:cNvSpPr/>
            <p:nvPr/>
          </p:nvSpPr>
          <p:spPr>
            <a:xfrm>
              <a:off x="6335950" y="4301100"/>
              <a:ext cx="481912" cy="481912"/>
            </a:xfrm>
            <a:prstGeom prst="rect">
              <a:avLst/>
            </a:prstGeom>
            <a:solidFill>
              <a:srgbClr val="CB52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8" name="Google Shape;238;p62"/>
            <p:cNvSpPr/>
            <p:nvPr/>
          </p:nvSpPr>
          <p:spPr>
            <a:xfrm>
              <a:off x="8563585" y="4301100"/>
              <a:ext cx="481912" cy="481912"/>
            </a:xfrm>
            <a:prstGeom prst="rect">
              <a:avLst/>
            </a:prstGeom>
            <a:solidFill>
              <a:srgbClr val="CB52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239" name="Google Shape;239;p62"/>
          <p:cNvSpPr txBox="1"/>
          <p:nvPr>
            <p:ph type="title"/>
          </p:nvPr>
        </p:nvSpPr>
        <p:spPr>
          <a:xfrm>
            <a:off x="2" y="1"/>
            <a:ext cx="12191998" cy="858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re &amp; contenu vert avec 3 carrés">
  <p:cSld name="1_Titre &amp; contenu vert avec 3 carrés"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63"/>
          <p:cNvSpPr txBox="1"/>
          <p:nvPr>
            <p:ph idx="1" type="body"/>
          </p:nvPr>
        </p:nvSpPr>
        <p:spPr>
          <a:xfrm>
            <a:off x="252918" y="858417"/>
            <a:ext cx="11680464" cy="34426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42" name="Google Shape;242;p63"/>
          <p:cNvSpPr txBox="1"/>
          <p:nvPr>
            <p:ph idx="10" type="dt"/>
          </p:nvPr>
        </p:nvSpPr>
        <p:spPr>
          <a:xfrm>
            <a:off x="9566030" y="6356351"/>
            <a:ext cx="1068104" cy="380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43" name="Google Shape;243;p63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4" name="Google Shape;244;p63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grpSp>
        <p:nvGrpSpPr>
          <p:cNvPr id="245" name="Google Shape;245;p63"/>
          <p:cNvGrpSpPr/>
          <p:nvPr/>
        </p:nvGrpSpPr>
        <p:grpSpPr>
          <a:xfrm>
            <a:off x="2994498" y="4301100"/>
            <a:ext cx="6203006" cy="1747736"/>
            <a:chOff x="1880680" y="4301100"/>
            <a:chExt cx="6203006" cy="1747736"/>
          </a:xfrm>
        </p:grpSpPr>
        <p:sp>
          <p:nvSpPr>
            <p:cNvPr id="246" name="Google Shape;246;p63"/>
            <p:cNvSpPr/>
            <p:nvPr/>
          </p:nvSpPr>
          <p:spPr>
            <a:xfrm>
              <a:off x="1880680" y="4301100"/>
              <a:ext cx="1747736" cy="1747736"/>
            </a:xfrm>
            <a:prstGeom prst="rect">
              <a:avLst/>
            </a:prstGeom>
            <a:solidFill>
              <a:srgbClr val="2A665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47" name="Google Shape;247;p63"/>
            <p:cNvSpPr/>
            <p:nvPr/>
          </p:nvSpPr>
          <p:spPr>
            <a:xfrm>
              <a:off x="4108315" y="4301100"/>
              <a:ext cx="1747736" cy="1747736"/>
            </a:xfrm>
            <a:prstGeom prst="rect">
              <a:avLst/>
            </a:prstGeom>
            <a:solidFill>
              <a:srgbClr val="2A665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48" name="Google Shape;248;p63"/>
            <p:cNvSpPr/>
            <p:nvPr/>
          </p:nvSpPr>
          <p:spPr>
            <a:xfrm>
              <a:off x="6335950" y="4301100"/>
              <a:ext cx="1747736" cy="1747736"/>
            </a:xfrm>
            <a:prstGeom prst="rect">
              <a:avLst/>
            </a:prstGeom>
            <a:solidFill>
              <a:srgbClr val="2A665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49" name="Google Shape;249;p63"/>
            <p:cNvSpPr/>
            <p:nvPr/>
          </p:nvSpPr>
          <p:spPr>
            <a:xfrm>
              <a:off x="1880680" y="4301100"/>
              <a:ext cx="481912" cy="481912"/>
            </a:xfrm>
            <a:prstGeom prst="rect">
              <a:avLst/>
            </a:prstGeom>
            <a:solidFill>
              <a:srgbClr val="CB52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50" name="Google Shape;250;p63"/>
            <p:cNvSpPr/>
            <p:nvPr/>
          </p:nvSpPr>
          <p:spPr>
            <a:xfrm>
              <a:off x="4108315" y="4301100"/>
              <a:ext cx="481912" cy="481912"/>
            </a:xfrm>
            <a:prstGeom prst="rect">
              <a:avLst/>
            </a:prstGeom>
            <a:solidFill>
              <a:srgbClr val="CB52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51" name="Google Shape;251;p63"/>
            <p:cNvSpPr/>
            <p:nvPr/>
          </p:nvSpPr>
          <p:spPr>
            <a:xfrm>
              <a:off x="6335950" y="4301100"/>
              <a:ext cx="481912" cy="481912"/>
            </a:xfrm>
            <a:prstGeom prst="rect">
              <a:avLst/>
            </a:prstGeom>
            <a:solidFill>
              <a:srgbClr val="CB52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252" name="Google Shape;252;p63"/>
          <p:cNvSpPr txBox="1"/>
          <p:nvPr>
            <p:ph type="title"/>
          </p:nvPr>
        </p:nvSpPr>
        <p:spPr>
          <a:xfrm>
            <a:off x="2" y="1"/>
            <a:ext cx="12191998" cy="858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&amp; contenu vert avec 2 carrés">
  <p:cSld name="Titre &amp; contenu vert avec 2 carrés"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64"/>
          <p:cNvSpPr txBox="1"/>
          <p:nvPr>
            <p:ph idx="1" type="body"/>
          </p:nvPr>
        </p:nvSpPr>
        <p:spPr>
          <a:xfrm>
            <a:off x="252918" y="1496293"/>
            <a:ext cx="5919282" cy="45085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55" name="Google Shape;255;p64"/>
          <p:cNvSpPr txBox="1"/>
          <p:nvPr>
            <p:ph idx="10" type="dt"/>
          </p:nvPr>
        </p:nvSpPr>
        <p:spPr>
          <a:xfrm>
            <a:off x="9566030" y="6356351"/>
            <a:ext cx="1068104" cy="380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56" name="Google Shape;256;p64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7" name="Google Shape;257;p64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grpSp>
        <p:nvGrpSpPr>
          <p:cNvPr id="258" name="Google Shape;258;p64"/>
          <p:cNvGrpSpPr/>
          <p:nvPr/>
        </p:nvGrpSpPr>
        <p:grpSpPr>
          <a:xfrm>
            <a:off x="6311914" y="2655279"/>
            <a:ext cx="5639053" cy="2479159"/>
            <a:chOff x="1880680" y="4301100"/>
            <a:chExt cx="3975371" cy="1747736"/>
          </a:xfrm>
        </p:grpSpPr>
        <p:sp>
          <p:nvSpPr>
            <p:cNvPr id="259" name="Google Shape;259;p64"/>
            <p:cNvSpPr/>
            <p:nvPr/>
          </p:nvSpPr>
          <p:spPr>
            <a:xfrm>
              <a:off x="1880680" y="4301100"/>
              <a:ext cx="1747736" cy="1747736"/>
            </a:xfrm>
            <a:prstGeom prst="rect">
              <a:avLst/>
            </a:prstGeom>
            <a:solidFill>
              <a:srgbClr val="2A665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60" name="Google Shape;260;p64"/>
            <p:cNvSpPr/>
            <p:nvPr/>
          </p:nvSpPr>
          <p:spPr>
            <a:xfrm>
              <a:off x="4108315" y="4301100"/>
              <a:ext cx="1747736" cy="1747736"/>
            </a:xfrm>
            <a:prstGeom prst="rect">
              <a:avLst/>
            </a:prstGeom>
            <a:solidFill>
              <a:srgbClr val="2A665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61" name="Google Shape;261;p64"/>
            <p:cNvSpPr/>
            <p:nvPr/>
          </p:nvSpPr>
          <p:spPr>
            <a:xfrm>
              <a:off x="1880680" y="4301100"/>
              <a:ext cx="481912" cy="481912"/>
            </a:xfrm>
            <a:prstGeom prst="rect">
              <a:avLst/>
            </a:prstGeom>
            <a:solidFill>
              <a:srgbClr val="CB52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62" name="Google Shape;262;p64"/>
            <p:cNvSpPr/>
            <p:nvPr/>
          </p:nvSpPr>
          <p:spPr>
            <a:xfrm>
              <a:off x="4108315" y="4301100"/>
              <a:ext cx="481912" cy="481912"/>
            </a:xfrm>
            <a:prstGeom prst="rect">
              <a:avLst/>
            </a:prstGeom>
            <a:solidFill>
              <a:srgbClr val="CB52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263" name="Google Shape;263;p64"/>
          <p:cNvSpPr txBox="1"/>
          <p:nvPr>
            <p:ph type="title"/>
          </p:nvPr>
        </p:nvSpPr>
        <p:spPr>
          <a:xfrm>
            <a:off x="2" y="1"/>
            <a:ext cx="12191998" cy="858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&amp; contenu vert avec 1 carré">
  <p:cSld name="Titre &amp; contenu vert avec 1 carré"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65"/>
          <p:cNvSpPr txBox="1"/>
          <p:nvPr>
            <p:ph idx="1" type="body"/>
          </p:nvPr>
        </p:nvSpPr>
        <p:spPr>
          <a:xfrm>
            <a:off x="252918" y="1496293"/>
            <a:ext cx="6912813" cy="45085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66" name="Google Shape;266;p65"/>
          <p:cNvSpPr txBox="1"/>
          <p:nvPr>
            <p:ph idx="10" type="dt"/>
          </p:nvPr>
        </p:nvSpPr>
        <p:spPr>
          <a:xfrm>
            <a:off x="9566030" y="6356351"/>
            <a:ext cx="1068104" cy="380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67" name="Google Shape;267;p65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65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grpSp>
        <p:nvGrpSpPr>
          <p:cNvPr id="269" name="Google Shape;269;p65"/>
          <p:cNvGrpSpPr/>
          <p:nvPr/>
        </p:nvGrpSpPr>
        <p:grpSpPr>
          <a:xfrm>
            <a:off x="7382677" y="1638164"/>
            <a:ext cx="4366710" cy="4366710"/>
            <a:chOff x="4108315" y="4301100"/>
            <a:chExt cx="1747736" cy="1747736"/>
          </a:xfrm>
        </p:grpSpPr>
        <p:sp>
          <p:nvSpPr>
            <p:cNvPr id="270" name="Google Shape;270;p65"/>
            <p:cNvSpPr/>
            <p:nvPr/>
          </p:nvSpPr>
          <p:spPr>
            <a:xfrm>
              <a:off x="4108315" y="4301100"/>
              <a:ext cx="1747736" cy="1747736"/>
            </a:xfrm>
            <a:prstGeom prst="rect">
              <a:avLst/>
            </a:prstGeom>
            <a:solidFill>
              <a:srgbClr val="2A665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71" name="Google Shape;271;p65"/>
            <p:cNvSpPr/>
            <p:nvPr/>
          </p:nvSpPr>
          <p:spPr>
            <a:xfrm>
              <a:off x="4108315" y="4301100"/>
              <a:ext cx="481912" cy="481912"/>
            </a:xfrm>
            <a:prstGeom prst="rect">
              <a:avLst/>
            </a:prstGeom>
            <a:solidFill>
              <a:srgbClr val="CB52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272" name="Google Shape;272;p65"/>
          <p:cNvSpPr txBox="1"/>
          <p:nvPr>
            <p:ph type="title"/>
          </p:nvPr>
        </p:nvSpPr>
        <p:spPr>
          <a:xfrm>
            <a:off x="2" y="1"/>
            <a:ext cx="12191998" cy="858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us vert" type="twoObj">
  <p:cSld name="TWO_OBJECTS"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66"/>
          <p:cNvSpPr txBox="1"/>
          <p:nvPr>
            <p:ph type="title"/>
          </p:nvPr>
        </p:nvSpPr>
        <p:spPr>
          <a:xfrm>
            <a:off x="798834" y="2"/>
            <a:ext cx="11393166" cy="858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66"/>
          <p:cNvSpPr txBox="1"/>
          <p:nvPr>
            <p:ph idx="1" type="body"/>
          </p:nvPr>
        </p:nvSpPr>
        <p:spPr>
          <a:xfrm>
            <a:off x="252918" y="1496292"/>
            <a:ext cx="7089714" cy="44930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276" name="Google Shape;276;p66"/>
          <p:cNvSpPr txBox="1"/>
          <p:nvPr>
            <p:ph idx="2" type="body"/>
          </p:nvPr>
        </p:nvSpPr>
        <p:spPr>
          <a:xfrm>
            <a:off x="7818120" y="1496290"/>
            <a:ext cx="4346942" cy="44930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277" name="Google Shape;277;p66"/>
          <p:cNvSpPr txBox="1"/>
          <p:nvPr>
            <p:ph idx="10" type="dt"/>
          </p:nvPr>
        </p:nvSpPr>
        <p:spPr>
          <a:xfrm>
            <a:off x="9566030" y="6356351"/>
            <a:ext cx="1068104" cy="380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78" name="Google Shape;278;p66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9" name="Google Shape;279;p66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80" name="Google Shape;280;p66"/>
          <p:cNvSpPr/>
          <p:nvPr/>
        </p:nvSpPr>
        <p:spPr>
          <a:xfrm>
            <a:off x="7494224" y="1496292"/>
            <a:ext cx="207845" cy="2577635"/>
          </a:xfrm>
          <a:prstGeom prst="rect">
            <a:avLst/>
          </a:prstGeom>
          <a:solidFill>
            <a:srgbClr val="2A665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us vert clair">
  <p:cSld name="2 contenus vert clair"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67"/>
          <p:cNvSpPr/>
          <p:nvPr/>
        </p:nvSpPr>
        <p:spPr>
          <a:xfrm>
            <a:off x="0" y="2"/>
            <a:ext cx="12192000" cy="858417"/>
          </a:xfrm>
          <a:prstGeom prst="rect">
            <a:avLst/>
          </a:prstGeom>
          <a:solidFill>
            <a:srgbClr val="C4D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67"/>
          <p:cNvSpPr txBox="1"/>
          <p:nvPr>
            <p:ph idx="1" type="body"/>
          </p:nvPr>
        </p:nvSpPr>
        <p:spPr>
          <a:xfrm>
            <a:off x="252918" y="1496292"/>
            <a:ext cx="7089714" cy="44930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284" name="Google Shape;284;p67"/>
          <p:cNvSpPr txBox="1"/>
          <p:nvPr>
            <p:ph idx="2" type="body"/>
          </p:nvPr>
        </p:nvSpPr>
        <p:spPr>
          <a:xfrm>
            <a:off x="7818120" y="1496290"/>
            <a:ext cx="4346942" cy="44930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285" name="Google Shape;285;p67"/>
          <p:cNvSpPr txBox="1"/>
          <p:nvPr>
            <p:ph idx="10" type="dt"/>
          </p:nvPr>
        </p:nvSpPr>
        <p:spPr>
          <a:xfrm>
            <a:off x="9566030" y="6356351"/>
            <a:ext cx="1068104" cy="380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86" name="Google Shape;286;p67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7" name="Google Shape;287;p67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88" name="Google Shape;288;p67"/>
          <p:cNvSpPr/>
          <p:nvPr/>
        </p:nvSpPr>
        <p:spPr>
          <a:xfrm>
            <a:off x="7494224" y="1496292"/>
            <a:ext cx="207845" cy="2577635"/>
          </a:xfrm>
          <a:prstGeom prst="rect">
            <a:avLst/>
          </a:prstGeom>
          <a:solidFill>
            <a:srgbClr val="C4D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67"/>
          <p:cNvSpPr txBox="1"/>
          <p:nvPr>
            <p:ph type="title"/>
          </p:nvPr>
        </p:nvSpPr>
        <p:spPr>
          <a:xfrm>
            <a:off x="798834" y="2"/>
            <a:ext cx="11393166" cy="858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us orange">
  <p:cSld name="2 contenus orange"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68"/>
          <p:cNvSpPr/>
          <p:nvPr/>
        </p:nvSpPr>
        <p:spPr>
          <a:xfrm>
            <a:off x="0" y="2"/>
            <a:ext cx="12192000" cy="858417"/>
          </a:xfrm>
          <a:prstGeom prst="rect">
            <a:avLst/>
          </a:prstGeom>
          <a:solidFill>
            <a:srgbClr val="CB52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68"/>
          <p:cNvSpPr txBox="1"/>
          <p:nvPr>
            <p:ph idx="1" type="body"/>
          </p:nvPr>
        </p:nvSpPr>
        <p:spPr>
          <a:xfrm>
            <a:off x="252918" y="1496292"/>
            <a:ext cx="7089714" cy="44930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293" name="Google Shape;293;p68"/>
          <p:cNvSpPr txBox="1"/>
          <p:nvPr>
            <p:ph idx="2" type="body"/>
          </p:nvPr>
        </p:nvSpPr>
        <p:spPr>
          <a:xfrm>
            <a:off x="7818120" y="1496290"/>
            <a:ext cx="4346942" cy="44930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294" name="Google Shape;294;p68"/>
          <p:cNvSpPr txBox="1"/>
          <p:nvPr>
            <p:ph idx="10" type="dt"/>
          </p:nvPr>
        </p:nvSpPr>
        <p:spPr>
          <a:xfrm>
            <a:off x="9566030" y="6356351"/>
            <a:ext cx="1068104" cy="380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95" name="Google Shape;295;p68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6" name="Google Shape;296;p68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97" name="Google Shape;297;p68"/>
          <p:cNvSpPr/>
          <p:nvPr/>
        </p:nvSpPr>
        <p:spPr>
          <a:xfrm>
            <a:off x="7494224" y="1496292"/>
            <a:ext cx="207845" cy="2577635"/>
          </a:xfrm>
          <a:prstGeom prst="rect">
            <a:avLst/>
          </a:prstGeom>
          <a:solidFill>
            <a:srgbClr val="CB52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68"/>
          <p:cNvSpPr txBox="1"/>
          <p:nvPr>
            <p:ph type="title"/>
          </p:nvPr>
        </p:nvSpPr>
        <p:spPr>
          <a:xfrm>
            <a:off x="798834" y="2"/>
            <a:ext cx="11393166" cy="858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3 contenus vert">
  <p:cSld name="1_3 contenus vert"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9"/>
          <p:cNvSpPr txBox="1"/>
          <p:nvPr>
            <p:ph type="title"/>
          </p:nvPr>
        </p:nvSpPr>
        <p:spPr>
          <a:xfrm>
            <a:off x="798834" y="2"/>
            <a:ext cx="11393166" cy="858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1" name="Google Shape;301;p69"/>
          <p:cNvSpPr txBox="1"/>
          <p:nvPr>
            <p:ph idx="1" type="body"/>
          </p:nvPr>
        </p:nvSpPr>
        <p:spPr>
          <a:xfrm>
            <a:off x="3745027" y="1496292"/>
            <a:ext cx="4079359" cy="44930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302" name="Google Shape;302;p69"/>
          <p:cNvSpPr txBox="1"/>
          <p:nvPr>
            <p:ph idx="2" type="body"/>
          </p:nvPr>
        </p:nvSpPr>
        <p:spPr>
          <a:xfrm>
            <a:off x="8032233" y="1496290"/>
            <a:ext cx="4132829" cy="44930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303" name="Google Shape;303;p69"/>
          <p:cNvSpPr txBox="1"/>
          <p:nvPr>
            <p:ph idx="10" type="dt"/>
          </p:nvPr>
        </p:nvSpPr>
        <p:spPr>
          <a:xfrm>
            <a:off x="9566030" y="6356351"/>
            <a:ext cx="1068104" cy="380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304" name="Google Shape;304;p69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5" name="Google Shape;305;p69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306" name="Google Shape;306;p69"/>
          <p:cNvSpPr/>
          <p:nvPr/>
        </p:nvSpPr>
        <p:spPr>
          <a:xfrm>
            <a:off x="7824389" y="1496291"/>
            <a:ext cx="207845" cy="4493029"/>
          </a:xfrm>
          <a:prstGeom prst="rect">
            <a:avLst/>
          </a:prstGeom>
          <a:solidFill>
            <a:srgbClr val="2A665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69"/>
          <p:cNvSpPr/>
          <p:nvPr/>
        </p:nvSpPr>
        <p:spPr>
          <a:xfrm>
            <a:off x="3537184" y="1496292"/>
            <a:ext cx="207845" cy="4493029"/>
          </a:xfrm>
          <a:prstGeom prst="rect">
            <a:avLst/>
          </a:prstGeom>
          <a:solidFill>
            <a:srgbClr val="2A665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69"/>
          <p:cNvSpPr txBox="1"/>
          <p:nvPr>
            <p:ph idx="3" type="body"/>
          </p:nvPr>
        </p:nvSpPr>
        <p:spPr>
          <a:xfrm>
            <a:off x="1" y="1496291"/>
            <a:ext cx="3510245" cy="44930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contenus vert clair">
  <p:cSld name="3 contenus vert clair"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70"/>
          <p:cNvSpPr/>
          <p:nvPr/>
        </p:nvSpPr>
        <p:spPr>
          <a:xfrm>
            <a:off x="0" y="2"/>
            <a:ext cx="12192000" cy="858417"/>
          </a:xfrm>
          <a:prstGeom prst="rect">
            <a:avLst/>
          </a:prstGeom>
          <a:solidFill>
            <a:srgbClr val="C4D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70"/>
          <p:cNvSpPr txBox="1"/>
          <p:nvPr>
            <p:ph type="title"/>
          </p:nvPr>
        </p:nvSpPr>
        <p:spPr>
          <a:xfrm>
            <a:off x="798834" y="2"/>
            <a:ext cx="11393166" cy="858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2" name="Google Shape;312;p70"/>
          <p:cNvSpPr txBox="1"/>
          <p:nvPr>
            <p:ph idx="1" type="body"/>
          </p:nvPr>
        </p:nvSpPr>
        <p:spPr>
          <a:xfrm>
            <a:off x="3745027" y="1496292"/>
            <a:ext cx="4079359" cy="44930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313" name="Google Shape;313;p70"/>
          <p:cNvSpPr txBox="1"/>
          <p:nvPr>
            <p:ph idx="2" type="body"/>
          </p:nvPr>
        </p:nvSpPr>
        <p:spPr>
          <a:xfrm>
            <a:off x="8032233" y="1496290"/>
            <a:ext cx="4132829" cy="44930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314" name="Google Shape;314;p70"/>
          <p:cNvSpPr txBox="1"/>
          <p:nvPr>
            <p:ph idx="10" type="dt"/>
          </p:nvPr>
        </p:nvSpPr>
        <p:spPr>
          <a:xfrm>
            <a:off x="9566030" y="6356351"/>
            <a:ext cx="1068104" cy="380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315" name="Google Shape;315;p70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70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317" name="Google Shape;317;p70"/>
          <p:cNvSpPr/>
          <p:nvPr/>
        </p:nvSpPr>
        <p:spPr>
          <a:xfrm>
            <a:off x="7824389" y="1496291"/>
            <a:ext cx="207845" cy="4493029"/>
          </a:xfrm>
          <a:prstGeom prst="rect">
            <a:avLst/>
          </a:prstGeom>
          <a:solidFill>
            <a:srgbClr val="C4D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70"/>
          <p:cNvSpPr/>
          <p:nvPr/>
        </p:nvSpPr>
        <p:spPr>
          <a:xfrm>
            <a:off x="3537184" y="1496292"/>
            <a:ext cx="207845" cy="4493029"/>
          </a:xfrm>
          <a:prstGeom prst="rect">
            <a:avLst/>
          </a:prstGeom>
          <a:solidFill>
            <a:srgbClr val="C4D6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70"/>
          <p:cNvSpPr txBox="1"/>
          <p:nvPr>
            <p:ph idx="3" type="body"/>
          </p:nvPr>
        </p:nvSpPr>
        <p:spPr>
          <a:xfrm>
            <a:off x="1" y="1496291"/>
            <a:ext cx="3510245" cy="44930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contenus orange">
  <p:cSld name="3 contenus orange"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71"/>
          <p:cNvSpPr/>
          <p:nvPr/>
        </p:nvSpPr>
        <p:spPr>
          <a:xfrm>
            <a:off x="0" y="2"/>
            <a:ext cx="12192000" cy="858417"/>
          </a:xfrm>
          <a:prstGeom prst="rect">
            <a:avLst/>
          </a:prstGeom>
          <a:solidFill>
            <a:srgbClr val="CB52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71"/>
          <p:cNvSpPr txBox="1"/>
          <p:nvPr>
            <p:ph type="title"/>
          </p:nvPr>
        </p:nvSpPr>
        <p:spPr>
          <a:xfrm>
            <a:off x="798834" y="2"/>
            <a:ext cx="11393166" cy="858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71"/>
          <p:cNvSpPr txBox="1"/>
          <p:nvPr>
            <p:ph idx="1" type="body"/>
          </p:nvPr>
        </p:nvSpPr>
        <p:spPr>
          <a:xfrm>
            <a:off x="3745027" y="1496292"/>
            <a:ext cx="4079359" cy="44930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324" name="Google Shape;324;p71"/>
          <p:cNvSpPr txBox="1"/>
          <p:nvPr>
            <p:ph idx="2" type="body"/>
          </p:nvPr>
        </p:nvSpPr>
        <p:spPr>
          <a:xfrm>
            <a:off x="8032233" y="1496290"/>
            <a:ext cx="4132829" cy="44930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325" name="Google Shape;325;p71"/>
          <p:cNvSpPr txBox="1"/>
          <p:nvPr>
            <p:ph idx="10" type="dt"/>
          </p:nvPr>
        </p:nvSpPr>
        <p:spPr>
          <a:xfrm>
            <a:off x="9566030" y="6356351"/>
            <a:ext cx="1068104" cy="380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326" name="Google Shape;326;p71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7" name="Google Shape;327;p71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328" name="Google Shape;328;p71"/>
          <p:cNvSpPr/>
          <p:nvPr/>
        </p:nvSpPr>
        <p:spPr>
          <a:xfrm>
            <a:off x="7824389" y="1496291"/>
            <a:ext cx="207845" cy="4493029"/>
          </a:xfrm>
          <a:prstGeom prst="rect">
            <a:avLst/>
          </a:prstGeom>
          <a:solidFill>
            <a:srgbClr val="CB52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71"/>
          <p:cNvSpPr/>
          <p:nvPr/>
        </p:nvSpPr>
        <p:spPr>
          <a:xfrm>
            <a:off x="3537184" y="1496292"/>
            <a:ext cx="207845" cy="4493029"/>
          </a:xfrm>
          <a:prstGeom prst="rect">
            <a:avLst/>
          </a:prstGeom>
          <a:solidFill>
            <a:srgbClr val="CB52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71"/>
          <p:cNvSpPr txBox="1"/>
          <p:nvPr>
            <p:ph idx="3" type="body"/>
          </p:nvPr>
        </p:nvSpPr>
        <p:spPr>
          <a:xfrm>
            <a:off x="1" y="1496291"/>
            <a:ext cx="3510245" cy="44930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▪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▪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re et contenu">
  <p:cSld name="1_Titre et contenu"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72"/>
          <p:cNvSpPr txBox="1"/>
          <p:nvPr>
            <p:ph type="title"/>
          </p:nvPr>
        </p:nvSpPr>
        <p:spPr>
          <a:xfrm>
            <a:off x="500928" y="256530"/>
            <a:ext cx="11288906" cy="46918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3" name="Google Shape;333;p72"/>
          <p:cNvSpPr txBox="1"/>
          <p:nvPr>
            <p:ph idx="11" type="ftr"/>
          </p:nvPr>
        </p:nvSpPr>
        <p:spPr>
          <a:xfrm>
            <a:off x="2167708" y="6398207"/>
            <a:ext cx="848124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4" name="Google Shape;334;p72"/>
          <p:cNvSpPr txBox="1"/>
          <p:nvPr>
            <p:ph idx="12" type="sldNum"/>
          </p:nvPr>
        </p:nvSpPr>
        <p:spPr>
          <a:xfrm>
            <a:off x="10856384" y="6395509"/>
            <a:ext cx="9334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1" sz="9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algn="r">
              <a:spcBef>
                <a:spcPts val="0"/>
              </a:spcBef>
              <a:buNone/>
              <a:defRPr b="1" sz="9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algn="r">
              <a:spcBef>
                <a:spcPts val="0"/>
              </a:spcBef>
              <a:buNone/>
              <a:defRPr b="1" sz="9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algn="r">
              <a:spcBef>
                <a:spcPts val="0"/>
              </a:spcBef>
              <a:buNone/>
              <a:defRPr b="1" sz="9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algn="r">
              <a:spcBef>
                <a:spcPts val="0"/>
              </a:spcBef>
              <a:buNone/>
              <a:defRPr b="1" sz="9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algn="r">
              <a:spcBef>
                <a:spcPts val="0"/>
              </a:spcBef>
              <a:buNone/>
              <a:defRPr b="1" sz="9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algn="r">
              <a:spcBef>
                <a:spcPts val="0"/>
              </a:spcBef>
              <a:buNone/>
              <a:defRPr b="1" sz="9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algn="r">
              <a:spcBef>
                <a:spcPts val="0"/>
              </a:spcBef>
              <a:buNone/>
              <a:defRPr b="1" sz="9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algn="r">
              <a:spcBef>
                <a:spcPts val="0"/>
              </a:spcBef>
              <a:buNone/>
              <a:defRPr b="1" sz="9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3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73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73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1 Titre et contenu /1" showMasterSp="0">
  <p:cSld name="V1 Titre et contenu /1"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sque PowerPoint17.jpg" id="339" name="Google Shape;339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0" name="Google Shape;340;p74"/>
          <p:cNvSpPr txBox="1"/>
          <p:nvPr/>
        </p:nvSpPr>
        <p:spPr>
          <a:xfrm>
            <a:off x="11277600" y="485777"/>
            <a:ext cx="7112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74"/>
          <p:cNvSpPr txBox="1"/>
          <p:nvPr>
            <p:ph type="title"/>
          </p:nvPr>
        </p:nvSpPr>
        <p:spPr>
          <a:xfrm>
            <a:off x="1302706" y="313152"/>
            <a:ext cx="10326261" cy="739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172"/>
              </a:buClr>
              <a:buSzPts val="2000"/>
              <a:buFont typeface="Verdana"/>
              <a:buNone/>
              <a:defRPr sz="2000">
                <a:solidFill>
                  <a:srgbClr val="00517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2" name="Google Shape;342;p74"/>
          <p:cNvSpPr txBox="1"/>
          <p:nvPr>
            <p:ph idx="1" type="body"/>
          </p:nvPr>
        </p:nvSpPr>
        <p:spPr>
          <a:xfrm>
            <a:off x="459411" y="1311968"/>
            <a:ext cx="11273183" cy="50490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3175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sz="1400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3048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Verdana"/>
              <a:buChar char="-"/>
              <a:defRPr sz="1200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3048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Verdana"/>
              <a:buChar char="-"/>
              <a:defRPr sz="1200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3048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5"/>
              </a:buClr>
              <a:buSzPts val="1200"/>
              <a:buFont typeface="Verdana"/>
              <a:buChar char="-"/>
              <a:defRPr sz="1200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>
  <p:cSld name="Titre et contenu"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75"/>
          <p:cNvSpPr txBox="1"/>
          <p:nvPr>
            <p:ph type="title"/>
          </p:nvPr>
        </p:nvSpPr>
        <p:spPr>
          <a:xfrm>
            <a:off x="335361" y="44455"/>
            <a:ext cx="11074630" cy="619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105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105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105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105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105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105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105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105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105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5" name="Google Shape;345;p75"/>
          <p:cNvSpPr txBox="1"/>
          <p:nvPr>
            <p:ph idx="1" type="body"/>
          </p:nvPr>
        </p:nvSpPr>
        <p:spPr>
          <a:xfrm>
            <a:off x="335361" y="1028736"/>
            <a:ext cx="11617291" cy="55705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702"/>
              </a:spcBef>
              <a:spcAft>
                <a:spcPts val="0"/>
              </a:spcAft>
              <a:buClr>
                <a:srgbClr val="003366"/>
              </a:buClr>
              <a:buSzPts val="1200"/>
              <a:buFont typeface="Arial"/>
              <a:buChar char="•"/>
              <a:defRPr b="0" i="0" sz="140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algn="l">
              <a:lnSpc>
                <a:spcPct val="100000"/>
              </a:lnSpc>
              <a:spcBef>
                <a:spcPts val="702"/>
              </a:spcBef>
              <a:spcAft>
                <a:spcPts val="0"/>
              </a:spcAft>
              <a:buClr>
                <a:srgbClr val="003366"/>
              </a:buClr>
              <a:buSzPts val="1100"/>
              <a:buFont typeface="Arial"/>
              <a:buChar char="−"/>
              <a:defRPr b="0" i="0" sz="128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5275" lvl="2" marL="1371600" marR="0" algn="l">
              <a:lnSpc>
                <a:spcPct val="100000"/>
              </a:lnSpc>
              <a:spcBef>
                <a:spcPts val="702"/>
              </a:spcBef>
              <a:spcAft>
                <a:spcPts val="0"/>
              </a:spcAft>
              <a:buClr>
                <a:srgbClr val="003366"/>
              </a:buClr>
              <a:buSzPts val="1050"/>
              <a:buFont typeface="Noto Sans Symbols"/>
              <a:buChar char="➢"/>
              <a:defRPr b="0" i="0" sz="128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5275" lvl="3" marL="1828800" marR="0" algn="l">
              <a:lnSpc>
                <a:spcPct val="100000"/>
              </a:lnSpc>
              <a:spcBef>
                <a:spcPts val="702"/>
              </a:spcBef>
              <a:spcAft>
                <a:spcPts val="0"/>
              </a:spcAft>
              <a:buClr>
                <a:srgbClr val="003366"/>
              </a:buClr>
              <a:buSzPts val="1050"/>
              <a:buFont typeface="Noto Sans Symbols"/>
              <a:buChar char="▪"/>
              <a:defRPr b="0" i="0" sz="128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8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»"/>
              <a:defRPr b="0" i="0" sz="128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»"/>
              <a:defRPr b="0" i="0" sz="128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»"/>
              <a:defRPr b="0" i="0" sz="128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algn="l">
              <a:lnSpc>
                <a:spcPct val="100000"/>
              </a:lnSpc>
              <a:spcBef>
                <a:spcPts val="25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»"/>
              <a:defRPr b="0" i="0" sz="128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4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4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4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4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4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3.xml"/><Relationship Id="rId21" Type="http://schemas.openxmlformats.org/officeDocument/2006/relationships/slideLayout" Target="../slideLayouts/slideLayout32.xml"/><Relationship Id="rId24" Type="http://schemas.openxmlformats.org/officeDocument/2006/relationships/slideLayout" Target="../slideLayouts/slideLayout35.xml"/><Relationship Id="rId23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26" Type="http://schemas.openxmlformats.org/officeDocument/2006/relationships/slideLayout" Target="../slideLayouts/slideLayout37.xml"/><Relationship Id="rId25" Type="http://schemas.openxmlformats.org/officeDocument/2006/relationships/slideLayout" Target="../slideLayouts/slideLayout36.xml"/><Relationship Id="rId28" Type="http://schemas.openxmlformats.org/officeDocument/2006/relationships/slideLayout" Target="../slideLayouts/slideLayout39.xml"/><Relationship Id="rId27" Type="http://schemas.openxmlformats.org/officeDocument/2006/relationships/slideLayout" Target="../slideLayouts/slideLayout38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29" Type="http://schemas.openxmlformats.org/officeDocument/2006/relationships/slideLayout" Target="../slideLayouts/slideLayout40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32" Type="http://schemas.openxmlformats.org/officeDocument/2006/relationships/theme" Target="../theme/theme2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3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4"/>
          <p:cNvSpPr/>
          <p:nvPr/>
        </p:nvSpPr>
        <p:spPr>
          <a:xfrm>
            <a:off x="2" y="1"/>
            <a:ext cx="12191999" cy="858416"/>
          </a:xfrm>
          <a:prstGeom prst="rect">
            <a:avLst/>
          </a:prstGeom>
          <a:solidFill>
            <a:srgbClr val="2A665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34"/>
          <p:cNvSpPr txBox="1"/>
          <p:nvPr>
            <p:ph type="title"/>
          </p:nvPr>
        </p:nvSpPr>
        <p:spPr>
          <a:xfrm>
            <a:off x="798834" y="2"/>
            <a:ext cx="11393166" cy="858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Verdana"/>
              <a:buNone/>
              <a:defRPr b="0" i="0" sz="36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7" name="Google Shape;87;p34"/>
          <p:cNvSpPr txBox="1"/>
          <p:nvPr>
            <p:ph idx="1" type="body"/>
          </p:nvPr>
        </p:nvSpPr>
        <p:spPr>
          <a:xfrm>
            <a:off x="252918" y="1017037"/>
            <a:ext cx="11680464" cy="50651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CB521C"/>
              </a:buClr>
              <a:buSzPts val="2000"/>
              <a:buFont typeface="Noto Sans Symbols"/>
              <a:buChar char="▪"/>
              <a:defRPr b="1" i="0" sz="2000" u="none" cap="none" strike="noStrike">
                <a:solidFill>
                  <a:srgbClr val="2A6654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rgbClr val="CB521C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rgbClr val="2A6654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rgbClr val="CB521C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rgbClr val="2A6654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rgbClr val="CB521C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rgbClr val="2A6654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rgbClr val="CB521C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rgbClr val="2A6654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88" name="Google Shape;88;p34"/>
          <p:cNvSpPr txBox="1"/>
          <p:nvPr>
            <p:ph idx="11" type="ftr"/>
          </p:nvPr>
        </p:nvSpPr>
        <p:spPr>
          <a:xfrm>
            <a:off x="3869269" y="6356352"/>
            <a:ext cx="5487168" cy="3808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2A6654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89" name="Google Shape;89;p34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1" sz="1200">
                <a:solidFill>
                  <a:srgbClr val="2A6654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r">
              <a:spcBef>
                <a:spcPts val="0"/>
              </a:spcBef>
              <a:buNone/>
              <a:defRPr b="1" sz="1200">
                <a:solidFill>
                  <a:srgbClr val="2A6654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r">
              <a:spcBef>
                <a:spcPts val="0"/>
              </a:spcBef>
              <a:buNone/>
              <a:defRPr b="1" sz="1200">
                <a:solidFill>
                  <a:srgbClr val="2A6654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r">
              <a:spcBef>
                <a:spcPts val="0"/>
              </a:spcBef>
              <a:buNone/>
              <a:defRPr b="1" sz="1200">
                <a:solidFill>
                  <a:srgbClr val="2A6654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r">
              <a:spcBef>
                <a:spcPts val="0"/>
              </a:spcBef>
              <a:buNone/>
              <a:defRPr b="1" sz="1200">
                <a:solidFill>
                  <a:srgbClr val="2A6654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r">
              <a:spcBef>
                <a:spcPts val="0"/>
              </a:spcBef>
              <a:buNone/>
              <a:defRPr b="1" sz="1200">
                <a:solidFill>
                  <a:srgbClr val="2A6654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r">
              <a:spcBef>
                <a:spcPts val="0"/>
              </a:spcBef>
              <a:buNone/>
              <a:defRPr b="1" sz="1200">
                <a:solidFill>
                  <a:srgbClr val="2A6654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r">
              <a:spcBef>
                <a:spcPts val="0"/>
              </a:spcBef>
              <a:buNone/>
              <a:defRPr b="1" sz="1200">
                <a:solidFill>
                  <a:srgbClr val="2A6654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r">
              <a:spcBef>
                <a:spcPts val="0"/>
              </a:spcBef>
              <a:buNone/>
              <a:defRPr b="1" sz="1200">
                <a:solidFill>
                  <a:srgbClr val="2A6654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3.jpg"/><Relationship Id="rId4" Type="http://schemas.openxmlformats.org/officeDocument/2006/relationships/image" Target="../media/image1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3.jpg"/><Relationship Id="rId4" Type="http://schemas.openxmlformats.org/officeDocument/2006/relationships/image" Target="../media/image1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8.png"/><Relationship Id="rId4" Type="http://schemas.openxmlformats.org/officeDocument/2006/relationships/image" Target="../media/image14.png"/><Relationship Id="rId5" Type="http://schemas.openxmlformats.org/officeDocument/2006/relationships/image" Target="../media/image9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8.png"/><Relationship Id="rId4" Type="http://schemas.openxmlformats.org/officeDocument/2006/relationships/image" Target="../media/image13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8.png"/><Relationship Id="rId4" Type="http://schemas.openxmlformats.org/officeDocument/2006/relationships/image" Target="../media/image13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8.png"/><Relationship Id="rId4" Type="http://schemas.openxmlformats.org/officeDocument/2006/relationships/image" Target="../media/image13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8.png"/><Relationship Id="rId4" Type="http://schemas.openxmlformats.org/officeDocument/2006/relationships/image" Target="../media/image1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2.png"/><Relationship Id="rId4" Type="http://schemas.openxmlformats.org/officeDocument/2006/relationships/image" Target="../media/image9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8.png"/><Relationship Id="rId4" Type="http://schemas.openxmlformats.org/officeDocument/2006/relationships/image" Target="../media/image14.png"/><Relationship Id="rId5" Type="http://schemas.openxmlformats.org/officeDocument/2006/relationships/image" Target="../media/image9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8.png"/><Relationship Id="rId4" Type="http://schemas.openxmlformats.org/officeDocument/2006/relationships/image" Target="../media/image13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Relationship Id="rId4" Type="http://schemas.openxmlformats.org/officeDocument/2006/relationships/image" Target="../media/image1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4.png"/><Relationship Id="rId4" Type="http://schemas.openxmlformats.org/officeDocument/2006/relationships/image" Target="../media/image9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1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1"/>
          <p:cNvSpPr txBox="1"/>
          <p:nvPr>
            <p:ph type="ctrTitle"/>
          </p:nvPr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</a:rPr>
              <a:t>Suivi chantier : Découverte des outils et des enjeux de la mission</a:t>
            </a:r>
            <a:endParaRPr/>
          </a:p>
        </p:txBody>
      </p:sp>
      <p:sp>
        <p:nvSpPr>
          <p:cNvPr id="352" name="Google Shape;352;p1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1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1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1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1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0" i="0" lang="fr-F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08/06/2023</a:t>
            </a:r>
            <a:endParaRPr/>
          </a:p>
        </p:txBody>
      </p:sp>
      <p:sp>
        <p:nvSpPr>
          <p:cNvPr id="357" name="Google Shape;357;p1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1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fr-F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pic>
        <p:nvPicPr>
          <p:cNvPr id="359" name="Google Shape;35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54322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54097" y="1086373"/>
            <a:ext cx="28575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361" name="Google Shape;361;p1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362" name="Google Shape;362;p1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363" name="Google Shape;363;p1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364" name="Google Shape;364;p1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365" name="Google Shape;365;p1"/>
          <p:cNvSpPr txBox="1"/>
          <p:nvPr/>
        </p:nvSpPr>
        <p:spPr>
          <a:xfrm>
            <a:off x="61168" y="1980955"/>
            <a:ext cx="5973662" cy="3970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Rencontre avec les assistantes de direction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Explication de la mission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Présentation des outils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Découverte des serveurs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Point migration : Entreprise et Collectivités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Explication des détails de la mission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Réflexion sur la stratégie à adopter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Explication du choix de la cible pour la migration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Rencontre avec la responsable de la migration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Explication du fonctionnement des outils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Réflexion sur la stratégie à adopter en lien avec RGPD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Google Shape;366;p1"/>
          <p:cNvSpPr txBox="1"/>
          <p:nvPr/>
        </p:nvSpPr>
        <p:spPr>
          <a:xfrm>
            <a:off x="6178139" y="2073240"/>
            <a:ext cx="5973662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Exploration des serveurs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7" name="Google Shape;367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2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10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4" name="Google Shape;574;p10"/>
          <p:cNvSpPr txBox="1"/>
          <p:nvPr>
            <p:ph type="ctrTitle"/>
          </p:nvPr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</a:rPr>
              <a:t>Suivi chantier : Fichier suivi contact</a:t>
            </a:r>
            <a:endParaRPr/>
          </a:p>
        </p:txBody>
      </p:sp>
      <p:sp>
        <p:nvSpPr>
          <p:cNvPr id="575" name="Google Shape;575;p10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6" name="Google Shape;576;p10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7" name="Google Shape;577;p10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8" name="Google Shape;578;p10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9" name="Google Shape;579;p10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23/06/2023</a:t>
            </a:r>
            <a:endParaRPr/>
          </a:p>
        </p:txBody>
      </p:sp>
      <p:sp>
        <p:nvSpPr>
          <p:cNvPr id="580" name="Google Shape;580;p10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1" name="Google Shape;581;p10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582" name="Google Shape;582;p10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583" name="Google Shape;583;p10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584" name="Google Shape;584;p10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585" name="Google Shape;585;p10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586" name="Google Shape;586;p10"/>
          <p:cNvSpPr txBox="1"/>
          <p:nvPr/>
        </p:nvSpPr>
        <p:spPr>
          <a:xfrm>
            <a:off x="6165555" y="2106345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Programmer les rencontres</a:t>
            </a:r>
            <a:endParaRPr/>
          </a:p>
        </p:txBody>
      </p:sp>
      <p:sp>
        <p:nvSpPr>
          <p:cNvPr id="587" name="Google Shape;587;p10"/>
          <p:cNvSpPr txBox="1"/>
          <p:nvPr/>
        </p:nvSpPr>
        <p:spPr>
          <a:xfrm>
            <a:off x="76547" y="2106345"/>
            <a:ext cx="5973662" cy="2585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Répertorier les dossiers qui concernent les personnes que je suis susceptibles de rencontrer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Utilisation des fichiers d’extraction avec les personnes qui ont modifié le fichier en dernier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Faire de même avec les personnes sous leurs responsabilité ou dans le même domaine que je n’ai pas rencontré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88" name="Google Shape;58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54322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9" name="Google Shape;589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54097" y="1086373"/>
            <a:ext cx="28575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590" name="Google Shape;59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4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p11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6" name="Google Shape;596;p11"/>
          <p:cNvSpPr txBox="1"/>
          <p:nvPr>
            <p:ph type="ctrTitle"/>
          </p:nvPr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</a:rPr>
              <a:t>Suivi chantier : Cartographie des serveurs</a:t>
            </a:r>
            <a:endParaRPr/>
          </a:p>
        </p:txBody>
      </p:sp>
      <p:sp>
        <p:nvSpPr>
          <p:cNvPr id="597" name="Google Shape;597;p11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8" name="Google Shape;598;p11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9" name="Google Shape;599;p11"/>
          <p:cNvSpPr/>
          <p:nvPr/>
        </p:nvSpPr>
        <p:spPr>
          <a:xfrm>
            <a:off x="-16774" y="6106908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0" name="Google Shape;600;p11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1" name="Google Shape;601;p11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28/06/2023</a:t>
            </a:r>
            <a:endParaRPr/>
          </a:p>
        </p:txBody>
      </p:sp>
      <p:sp>
        <p:nvSpPr>
          <p:cNvPr id="602" name="Google Shape;602;p11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3" name="Google Shape;603;p11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604" name="Google Shape;604;p11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605" name="Google Shape;605;p11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606" name="Google Shape;606;p11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607" name="Google Shape;607;p11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608" name="Google Shape;608;p11"/>
          <p:cNvSpPr txBox="1"/>
          <p:nvPr/>
        </p:nvSpPr>
        <p:spPr>
          <a:xfrm>
            <a:off x="6165555" y="2106345"/>
            <a:ext cx="5973662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Affiner les recherches sur les inventaires en fonction des dossiers les plus volumineux</a:t>
            </a:r>
            <a:endParaRPr/>
          </a:p>
        </p:txBody>
      </p:sp>
      <p:sp>
        <p:nvSpPr>
          <p:cNvPr id="609" name="Google Shape;609;p11"/>
          <p:cNvSpPr txBox="1"/>
          <p:nvPr/>
        </p:nvSpPr>
        <p:spPr>
          <a:xfrm>
            <a:off x="76547" y="2106345"/>
            <a:ext cx="5973662" cy="3416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Tracer des graphiques de l’état des serveurs de Montauban et Rodez qui répertories le nombre de fichiers contenu par les dossiers sur les serveurs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Zoom sur les dossiers qui contiennent le plus de fichiers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Nombre de fichiers en fonction de la date de dernière modification pour Rodez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Cartographie des serveurs via les extensions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0" name="Google Shape;610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54322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1" name="Google Shape;611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54097" y="1086373"/>
            <a:ext cx="28575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612" name="Google Shape;61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613" name="Google Shape;613;p11"/>
          <p:cNvSpPr txBox="1"/>
          <p:nvPr/>
        </p:nvSpPr>
        <p:spPr>
          <a:xfrm>
            <a:off x="61167" y="6163621"/>
            <a:ext cx="5973662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Regroupement dans un groupe « Autre » les données corrompues ou peu représentatives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7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12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9" name="Google Shape;619;p12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0" name="Google Shape;620;p12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1" name="Google Shape;621;p12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2" name="Google Shape;622;p12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3" name="Google Shape;623;p12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23/06/2023</a:t>
            </a:r>
            <a:endParaRPr/>
          </a:p>
        </p:txBody>
      </p:sp>
      <p:sp>
        <p:nvSpPr>
          <p:cNvPr id="624" name="Google Shape;624;p12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5" name="Google Shape;625;p12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626" name="Google Shape;626;p12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627" name="Google Shape;627;p12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628" name="Google Shape;628;p12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629" name="Google Shape;629;p12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630" name="Google Shape;630;p12"/>
          <p:cNvSpPr txBox="1"/>
          <p:nvPr/>
        </p:nvSpPr>
        <p:spPr>
          <a:xfrm>
            <a:off x="6165555" y="2106345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Relancer par mail ou voir avec responsable</a:t>
            </a:r>
            <a:endParaRPr/>
          </a:p>
        </p:txBody>
      </p:sp>
      <p:sp>
        <p:nvSpPr>
          <p:cNvPr id="631" name="Google Shape;631;p12"/>
          <p:cNvSpPr txBox="1"/>
          <p:nvPr/>
        </p:nvSpPr>
        <p:spPr>
          <a:xfrm>
            <a:off x="76547" y="2106345"/>
            <a:ext cx="5973662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Identification des dossiers qui concernent les collaborateurs sur les 2 serveurs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Utilisation du fichier d’extraction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Contacter le responsable (Delphine Vernier)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Envoi du mail directement aux collaborateurs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32" name="Google Shape;632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67223" y="1103951"/>
            <a:ext cx="276999" cy="276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33" name="Google Shape;633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24453" y="1161442"/>
            <a:ext cx="352425" cy="200025"/>
          </a:xfrm>
          <a:prstGeom prst="rect">
            <a:avLst/>
          </a:prstGeom>
          <a:noFill/>
          <a:ln>
            <a:noFill/>
          </a:ln>
        </p:spPr>
      </p:pic>
      <p:sp>
        <p:nvSpPr>
          <p:cNvPr id="634" name="Google Shape;634;p12"/>
          <p:cNvSpPr txBox="1"/>
          <p:nvPr/>
        </p:nvSpPr>
        <p:spPr>
          <a:xfrm>
            <a:off x="211121" y="6299967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 de réponse pour certains</a:t>
            </a:r>
            <a:endParaRPr/>
          </a:p>
        </p:txBody>
      </p:sp>
      <p:sp>
        <p:nvSpPr>
          <p:cNvPr id="635" name="Google Shape;635;p12"/>
          <p:cNvSpPr txBox="1"/>
          <p:nvPr/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Suivi chantier :  Tri dans les dossiers nominatifs (sinistre)</a:t>
            </a:r>
            <a:endParaRPr/>
          </a:p>
        </p:txBody>
      </p:sp>
      <p:sp>
        <p:nvSpPr>
          <p:cNvPr id="636" name="Google Shape;636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0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13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2" name="Google Shape;642;p13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3" name="Google Shape;643;p13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4" name="Google Shape;644;p13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" name="Google Shape;645;p13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6" name="Google Shape;646;p13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23/06/2023</a:t>
            </a:r>
            <a:endParaRPr/>
          </a:p>
        </p:txBody>
      </p:sp>
      <p:sp>
        <p:nvSpPr>
          <p:cNvPr id="647" name="Google Shape;647;p13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8" name="Google Shape;648;p13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649" name="Google Shape;649;p13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650" name="Google Shape;650;p13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651" name="Google Shape;651;p13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652" name="Google Shape;652;p13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653" name="Google Shape;653;p13"/>
          <p:cNvSpPr txBox="1"/>
          <p:nvPr/>
        </p:nvSpPr>
        <p:spPr>
          <a:xfrm>
            <a:off x="6165555" y="2106345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Voir pour les dossiers nominatifs</a:t>
            </a:r>
            <a:endParaRPr/>
          </a:p>
        </p:txBody>
      </p:sp>
      <p:sp>
        <p:nvSpPr>
          <p:cNvPr id="654" name="Google Shape;654;p13"/>
          <p:cNvSpPr txBox="1"/>
          <p:nvPr/>
        </p:nvSpPr>
        <p:spPr>
          <a:xfrm>
            <a:off x="76547" y="2106345"/>
            <a:ext cx="5973662" cy="2862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Repérage des fichiers types qui peuvent être supprimé dans les dossiers des boites aux lettres sur Rodez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Attestations, RI, cartes grises, projets, bail, mandats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Voir pour les dossiers nominatifs avec les personnes :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contrats servent toujours ?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contrats ont-ils été actualisé ?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Quels sont les gros clients 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 : MIQUEU, MONS, GAUDON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pic>
        <p:nvPicPr>
          <p:cNvPr id="655" name="Google Shape;65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67223" y="1103951"/>
            <a:ext cx="276999" cy="276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56" name="Google Shape;656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24453" y="1161442"/>
            <a:ext cx="352425" cy="200025"/>
          </a:xfrm>
          <a:prstGeom prst="rect">
            <a:avLst/>
          </a:prstGeom>
          <a:noFill/>
          <a:ln>
            <a:noFill/>
          </a:ln>
        </p:spPr>
      </p:pic>
      <p:sp>
        <p:nvSpPr>
          <p:cNvPr id="657" name="Google Shape;657;p13"/>
          <p:cNvSpPr txBox="1"/>
          <p:nvPr/>
        </p:nvSpPr>
        <p:spPr>
          <a:xfrm>
            <a:off x="211121" y="6299967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Analyse au cas par cas -&gt; pas tout traiter / pas l’objectif</a:t>
            </a:r>
            <a:endParaRPr/>
          </a:p>
        </p:txBody>
      </p:sp>
      <p:sp>
        <p:nvSpPr>
          <p:cNvPr id="658" name="Google Shape;658;p13"/>
          <p:cNvSpPr txBox="1"/>
          <p:nvPr/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Suivi chantier :  Rencontre Pilotage Réseau – Philippe BELLIER</a:t>
            </a:r>
            <a:endParaRPr/>
          </a:p>
        </p:txBody>
      </p:sp>
      <p:sp>
        <p:nvSpPr>
          <p:cNvPr id="659" name="Google Shape;65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3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4" name="Google Shape;664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13644" y="5509297"/>
            <a:ext cx="537552" cy="537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65" name="Google Shape;665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31629" y="2451115"/>
            <a:ext cx="240803" cy="248571"/>
          </a:xfrm>
          <a:prstGeom prst="rect">
            <a:avLst/>
          </a:prstGeom>
          <a:noFill/>
          <a:ln>
            <a:noFill/>
          </a:ln>
        </p:spPr>
      </p:pic>
      <p:pic>
        <p:nvPicPr>
          <p:cNvPr id="666" name="Google Shape;666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520383" y="4939018"/>
            <a:ext cx="281522" cy="281522"/>
          </a:xfrm>
          <a:prstGeom prst="rect">
            <a:avLst/>
          </a:prstGeom>
          <a:noFill/>
          <a:ln>
            <a:noFill/>
          </a:ln>
        </p:spPr>
      </p:pic>
      <p:sp>
        <p:nvSpPr>
          <p:cNvPr id="667" name="Google Shape;667;p14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68" name="Google Shape;668;p14"/>
          <p:cNvSpPr txBox="1"/>
          <p:nvPr>
            <p:ph type="title"/>
          </p:nvPr>
        </p:nvSpPr>
        <p:spPr>
          <a:xfrm>
            <a:off x="2" y="1"/>
            <a:ext cx="12191998" cy="858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Verdana"/>
              <a:buNone/>
            </a:pPr>
            <a:r>
              <a:rPr lang="fr-FR" sz="2000"/>
              <a:t>Synthèse avancement de la mission</a:t>
            </a:r>
            <a:endParaRPr/>
          </a:p>
        </p:txBody>
      </p:sp>
      <p:sp>
        <p:nvSpPr>
          <p:cNvPr id="669" name="Google Shape;669;p14"/>
          <p:cNvSpPr txBox="1"/>
          <p:nvPr/>
        </p:nvSpPr>
        <p:spPr>
          <a:xfrm>
            <a:off x="9064100" y="417907"/>
            <a:ext cx="2405849" cy="276999"/>
          </a:xfrm>
          <a:prstGeom prst="rect">
            <a:avLst/>
          </a:prstGeom>
          <a:solidFill>
            <a:srgbClr val="DDD9C3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Date de màj : 07/07/2023</a:t>
            </a:r>
            <a:endParaRPr/>
          </a:p>
        </p:txBody>
      </p:sp>
      <p:sp>
        <p:nvSpPr>
          <p:cNvPr id="670" name="Google Shape;670;p14"/>
          <p:cNvSpPr txBox="1"/>
          <p:nvPr>
            <p:ph idx="1" type="body"/>
          </p:nvPr>
        </p:nvSpPr>
        <p:spPr>
          <a:xfrm>
            <a:off x="971550" y="1055259"/>
            <a:ext cx="2148716" cy="203133"/>
          </a:xfrm>
          <a:prstGeom prst="rect">
            <a:avLst/>
          </a:prstGeom>
          <a:solidFill>
            <a:srgbClr val="92D050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lang="fr-FR"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Faits marquants</a:t>
            </a:r>
            <a:endParaRPr/>
          </a:p>
        </p:txBody>
      </p:sp>
      <p:sp>
        <p:nvSpPr>
          <p:cNvPr id="671" name="Google Shape;671;p14"/>
          <p:cNvSpPr txBox="1"/>
          <p:nvPr/>
        </p:nvSpPr>
        <p:spPr>
          <a:xfrm>
            <a:off x="3435856" y="1055259"/>
            <a:ext cx="7885110" cy="203133"/>
          </a:xfrm>
          <a:prstGeom prst="rect">
            <a:avLst/>
          </a:prstGeom>
          <a:solidFill>
            <a:srgbClr val="4F6128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B521C"/>
              </a:buClr>
              <a:buSzPts val="800"/>
              <a:buFont typeface="Noto Sans Symbols"/>
              <a:buNone/>
            </a:pPr>
            <a:r>
              <a:rPr b="1" lang="fr-FR" sz="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Météo des chantiers / actions : Informations (I), points de vigilance et alertes (PV/A), prochains travaux (PW) </a:t>
            </a:r>
            <a:endParaRPr/>
          </a:p>
        </p:txBody>
      </p:sp>
      <p:sp>
        <p:nvSpPr>
          <p:cNvPr id="672" name="Google Shape;672;p14"/>
          <p:cNvSpPr txBox="1"/>
          <p:nvPr/>
        </p:nvSpPr>
        <p:spPr>
          <a:xfrm>
            <a:off x="967363" y="2665075"/>
            <a:ext cx="2148716" cy="203133"/>
          </a:xfrm>
          <a:prstGeom prst="rect">
            <a:avLst/>
          </a:prstGeom>
          <a:solidFill>
            <a:srgbClr val="4F6128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B521C"/>
              </a:buClr>
              <a:buSzPts val="800"/>
              <a:buFont typeface="Noto Sans Symbols"/>
              <a:buNone/>
            </a:pPr>
            <a:r>
              <a:rPr b="1" lang="fr-FR" sz="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Principaux livrables réalisés</a:t>
            </a:r>
            <a:endParaRPr/>
          </a:p>
        </p:txBody>
      </p:sp>
      <p:sp>
        <p:nvSpPr>
          <p:cNvPr id="673" name="Google Shape;673;p14"/>
          <p:cNvSpPr txBox="1"/>
          <p:nvPr/>
        </p:nvSpPr>
        <p:spPr>
          <a:xfrm>
            <a:off x="967363" y="4540957"/>
            <a:ext cx="2148716" cy="369332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74" name="Google Shape;674;p14"/>
          <p:cNvSpPr txBox="1"/>
          <p:nvPr/>
        </p:nvSpPr>
        <p:spPr>
          <a:xfrm>
            <a:off x="967363" y="4078517"/>
            <a:ext cx="2148716" cy="313932"/>
          </a:xfrm>
          <a:prstGeom prst="rect">
            <a:avLst/>
          </a:prstGeom>
          <a:solidFill>
            <a:srgbClr val="FFC000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B521C"/>
              </a:buClr>
              <a:buSzPts val="800"/>
              <a:buFont typeface="Noto Sans Symbols"/>
              <a:buNone/>
            </a:pPr>
            <a:r>
              <a:rPr b="1" lang="fr-FR" sz="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Principaux points de vigilance, risques</a:t>
            </a:r>
            <a:endParaRPr/>
          </a:p>
        </p:txBody>
      </p:sp>
      <p:sp>
        <p:nvSpPr>
          <p:cNvPr id="675" name="Google Shape;675;p14"/>
          <p:cNvSpPr txBox="1"/>
          <p:nvPr/>
        </p:nvSpPr>
        <p:spPr>
          <a:xfrm>
            <a:off x="967363" y="2957492"/>
            <a:ext cx="2148716" cy="615553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76" name="Google Shape;676;p14"/>
          <p:cNvSpPr/>
          <p:nvPr/>
        </p:nvSpPr>
        <p:spPr>
          <a:xfrm>
            <a:off x="3435856" y="1756627"/>
            <a:ext cx="987228" cy="284749"/>
          </a:xfrm>
          <a:prstGeom prst="roundRect">
            <a:avLst>
              <a:gd fmla="val 16667" name="adj"/>
            </a:avLst>
          </a:prstGeom>
          <a:solidFill>
            <a:srgbClr val="DDD9C3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Chantier 7</a:t>
            </a:r>
            <a:endParaRPr/>
          </a:p>
        </p:txBody>
      </p:sp>
      <p:sp>
        <p:nvSpPr>
          <p:cNvPr id="677" name="Google Shape;677;p14"/>
          <p:cNvSpPr/>
          <p:nvPr/>
        </p:nvSpPr>
        <p:spPr>
          <a:xfrm>
            <a:off x="3410232" y="2621123"/>
            <a:ext cx="987228" cy="284749"/>
          </a:xfrm>
          <a:prstGeom prst="roundRect">
            <a:avLst>
              <a:gd fmla="val 16667" name="adj"/>
            </a:avLst>
          </a:prstGeom>
          <a:solidFill>
            <a:srgbClr val="DDD9C3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Chantier 8</a:t>
            </a:r>
            <a:endParaRPr/>
          </a:p>
        </p:txBody>
      </p:sp>
      <p:sp>
        <p:nvSpPr>
          <p:cNvPr id="678" name="Google Shape;678;p14"/>
          <p:cNvSpPr/>
          <p:nvPr/>
        </p:nvSpPr>
        <p:spPr>
          <a:xfrm>
            <a:off x="3418324" y="3414139"/>
            <a:ext cx="987228" cy="284749"/>
          </a:xfrm>
          <a:prstGeom prst="roundRect">
            <a:avLst>
              <a:gd fmla="val 16667" name="adj"/>
            </a:avLst>
          </a:prstGeom>
          <a:solidFill>
            <a:srgbClr val="DDD9C3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Chantier 9</a:t>
            </a:r>
            <a:endParaRPr/>
          </a:p>
        </p:txBody>
      </p:sp>
      <p:sp>
        <p:nvSpPr>
          <p:cNvPr id="679" name="Google Shape;679;p14"/>
          <p:cNvSpPr/>
          <p:nvPr/>
        </p:nvSpPr>
        <p:spPr>
          <a:xfrm>
            <a:off x="3346882" y="4182879"/>
            <a:ext cx="1066762" cy="284749"/>
          </a:xfrm>
          <a:prstGeom prst="roundRect">
            <a:avLst>
              <a:gd fmla="val 16667" name="adj"/>
            </a:avLst>
          </a:prstGeom>
          <a:solidFill>
            <a:srgbClr val="DDD9C3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Chantier 10</a:t>
            </a:r>
            <a:endParaRPr/>
          </a:p>
        </p:txBody>
      </p:sp>
      <p:sp>
        <p:nvSpPr>
          <p:cNvPr id="680" name="Google Shape;680;p14"/>
          <p:cNvSpPr/>
          <p:nvPr/>
        </p:nvSpPr>
        <p:spPr>
          <a:xfrm>
            <a:off x="3346882" y="5064907"/>
            <a:ext cx="1058670" cy="284749"/>
          </a:xfrm>
          <a:prstGeom prst="roundRect">
            <a:avLst>
              <a:gd fmla="val 16667" name="adj"/>
            </a:avLst>
          </a:prstGeom>
          <a:solidFill>
            <a:srgbClr val="DDD9C3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Chantier 11</a:t>
            </a:r>
            <a:endParaRPr/>
          </a:p>
        </p:txBody>
      </p:sp>
      <p:sp>
        <p:nvSpPr>
          <p:cNvPr id="681" name="Google Shape;681;p14"/>
          <p:cNvSpPr/>
          <p:nvPr/>
        </p:nvSpPr>
        <p:spPr>
          <a:xfrm>
            <a:off x="3346882" y="5890291"/>
            <a:ext cx="1058670" cy="284749"/>
          </a:xfrm>
          <a:prstGeom prst="roundRect">
            <a:avLst>
              <a:gd fmla="val 16667" name="adj"/>
            </a:avLst>
          </a:prstGeom>
          <a:solidFill>
            <a:srgbClr val="DDD9C3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Chantier 12</a:t>
            </a:r>
            <a:endParaRPr/>
          </a:p>
        </p:txBody>
      </p:sp>
      <p:sp>
        <p:nvSpPr>
          <p:cNvPr id="682" name="Google Shape;682;p14"/>
          <p:cNvSpPr txBox="1"/>
          <p:nvPr/>
        </p:nvSpPr>
        <p:spPr>
          <a:xfrm>
            <a:off x="4958282" y="1654029"/>
            <a:ext cx="6374596" cy="461665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 : </a:t>
            </a:r>
            <a:r>
              <a:rPr lang="fr-FR" sz="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Tri dans le dossier SAV_AGRICOLE de Montauban, parcours des serveurs pour identifier les dossiers utilisés</a:t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PV/A 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PW : Rangement dans SAV_AGRICOLE pour préparer la bibliothèque cible</a:t>
            </a:r>
            <a:endParaRPr/>
          </a:p>
        </p:txBody>
      </p:sp>
      <p:sp>
        <p:nvSpPr>
          <p:cNvPr id="683" name="Google Shape;683;p14"/>
          <p:cNvSpPr txBox="1"/>
          <p:nvPr/>
        </p:nvSpPr>
        <p:spPr>
          <a:xfrm>
            <a:off x="4946370" y="2461381"/>
            <a:ext cx="6374596" cy="461665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 : </a:t>
            </a:r>
            <a:r>
              <a:rPr lang="fr-FR" sz="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Identification des dossiers à garder, à mettre en archive ou à supprimer</a:t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PV/A : Dossiers partagés d’ao que Sébastien transmet aux équipes de souscription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PW : Contacter les personnes qui ont des dossiers nominatifs </a:t>
            </a:r>
            <a:endParaRPr/>
          </a:p>
        </p:txBody>
      </p:sp>
      <p:sp>
        <p:nvSpPr>
          <p:cNvPr id="684" name="Google Shape;684;p14"/>
          <p:cNvSpPr txBox="1"/>
          <p:nvPr/>
        </p:nvSpPr>
        <p:spPr>
          <a:xfrm>
            <a:off x="4946370" y="3243804"/>
            <a:ext cx="6374596" cy="461665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 : </a:t>
            </a:r>
            <a:r>
              <a:rPr lang="fr-FR" sz="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Répertorier les personnes et les dossiers les concernant que je suis susceptible de rencontrer</a:t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PV/A : Dossiers additionnels aux dossiers répertoriés en tant que dernier modificateur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PW :</a:t>
            </a:r>
            <a:endParaRPr sz="1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85" name="Google Shape;685;p14"/>
          <p:cNvSpPr txBox="1"/>
          <p:nvPr/>
        </p:nvSpPr>
        <p:spPr>
          <a:xfrm>
            <a:off x="4946370" y="4047329"/>
            <a:ext cx="6374596" cy="584775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 : Tracés des graphiques  représentant l’état des serveurs, les extensions les plus répandues, les activités les plus représentés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PV/A : Regroupement dans un groupe « Autre » les données corrompues ou peu représentatives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PW : Affiner les recherches sur les dossiers les plus volumineux</a:t>
            </a:r>
            <a:endParaRPr sz="1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86" name="Google Shape;686;p14"/>
          <p:cNvSpPr txBox="1"/>
          <p:nvPr/>
        </p:nvSpPr>
        <p:spPr>
          <a:xfrm>
            <a:off x="4946370" y="4919984"/>
            <a:ext cx="6374596" cy="461665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 : Mail envoyé aux personnes qui possèdent des dossiers nominatifs dans le dossier SINISTRES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PV/A : Pas de réponse pour certains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PW : Relancer par mail</a:t>
            </a:r>
            <a:endParaRPr/>
          </a:p>
        </p:txBody>
      </p:sp>
      <p:sp>
        <p:nvSpPr>
          <p:cNvPr id="687" name="Google Shape;687;p14"/>
          <p:cNvSpPr txBox="1"/>
          <p:nvPr/>
        </p:nvSpPr>
        <p:spPr>
          <a:xfrm>
            <a:off x="4946370" y="5727336"/>
            <a:ext cx="6374596" cy="461665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 : Repérage des types de fichier qui peuvent être supprimés, dossiers nominatifs des BAL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PV/A : Analyse au cas par cas -&gt; on ne peut pas tout passer en revue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PW : Compléter le document avec le fichier Excel d’extraction</a:t>
            </a:r>
            <a:endParaRPr/>
          </a:p>
        </p:txBody>
      </p:sp>
      <p:pic>
        <p:nvPicPr>
          <p:cNvPr id="688" name="Google Shape;688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28766" y="1637460"/>
            <a:ext cx="240803" cy="248571"/>
          </a:xfrm>
          <a:prstGeom prst="rect">
            <a:avLst/>
          </a:prstGeom>
          <a:noFill/>
          <a:ln>
            <a:noFill/>
          </a:ln>
        </p:spPr>
      </p:pic>
      <p:sp>
        <p:nvSpPr>
          <p:cNvPr id="689" name="Google Shape;689;p14"/>
          <p:cNvSpPr/>
          <p:nvPr/>
        </p:nvSpPr>
        <p:spPr>
          <a:xfrm rot="-2251935">
            <a:off x="4529985" y="1764328"/>
            <a:ext cx="286147" cy="51125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90" name="Google Shape;690;p14"/>
          <p:cNvSpPr/>
          <p:nvPr/>
        </p:nvSpPr>
        <p:spPr>
          <a:xfrm>
            <a:off x="4548630" y="2638660"/>
            <a:ext cx="286147" cy="511253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91" name="Google Shape;691;p14"/>
          <p:cNvSpPr/>
          <p:nvPr/>
        </p:nvSpPr>
        <p:spPr>
          <a:xfrm rot="-2372994">
            <a:off x="4534934" y="4248657"/>
            <a:ext cx="276999" cy="51125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92" name="Google Shape;692;p14"/>
          <p:cNvSpPr/>
          <p:nvPr/>
        </p:nvSpPr>
        <p:spPr>
          <a:xfrm rot="-2372994">
            <a:off x="4508673" y="5058591"/>
            <a:ext cx="276999" cy="51125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693" name="Google Shape;69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57189" y="3300769"/>
            <a:ext cx="240803" cy="248571"/>
          </a:xfrm>
          <a:prstGeom prst="rect">
            <a:avLst/>
          </a:prstGeom>
          <a:noFill/>
          <a:ln>
            <a:noFill/>
          </a:ln>
        </p:spPr>
      </p:pic>
      <p:pic>
        <p:nvPicPr>
          <p:cNvPr id="694" name="Google Shape;694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06092" y="4100629"/>
            <a:ext cx="240803" cy="248571"/>
          </a:xfrm>
          <a:prstGeom prst="rect">
            <a:avLst/>
          </a:prstGeom>
          <a:noFill/>
          <a:ln>
            <a:noFill/>
          </a:ln>
        </p:spPr>
      </p:pic>
      <p:sp>
        <p:nvSpPr>
          <p:cNvPr id="695" name="Google Shape;695;p14"/>
          <p:cNvSpPr txBox="1"/>
          <p:nvPr/>
        </p:nvSpPr>
        <p:spPr>
          <a:xfrm>
            <a:off x="967363" y="1363889"/>
            <a:ext cx="2148716" cy="615553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96" name="Google Shape;696;p14"/>
          <p:cNvSpPr txBox="1"/>
          <p:nvPr/>
        </p:nvSpPr>
        <p:spPr>
          <a:xfrm>
            <a:off x="4942247" y="1391624"/>
            <a:ext cx="639063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Rencontre souscription agri – Gilles COMBES</a:t>
            </a:r>
            <a:endParaRPr/>
          </a:p>
        </p:txBody>
      </p:sp>
      <p:sp>
        <p:nvSpPr>
          <p:cNvPr id="697" name="Google Shape;697;p14"/>
          <p:cNvSpPr txBox="1"/>
          <p:nvPr/>
        </p:nvSpPr>
        <p:spPr>
          <a:xfrm>
            <a:off x="4950264" y="2203133"/>
            <a:ext cx="639063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Rencontre SVC collectivités – Sebastien GAILLAC &amp; Anne DESMAZES</a:t>
            </a:r>
            <a:endParaRPr/>
          </a:p>
        </p:txBody>
      </p:sp>
      <p:sp>
        <p:nvSpPr>
          <p:cNvPr id="698" name="Google Shape;698;p14"/>
          <p:cNvSpPr txBox="1"/>
          <p:nvPr/>
        </p:nvSpPr>
        <p:spPr>
          <a:xfrm>
            <a:off x="4937568" y="2981129"/>
            <a:ext cx="639063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Fichier suivi contact</a:t>
            </a:r>
            <a:endParaRPr/>
          </a:p>
        </p:txBody>
      </p:sp>
      <p:sp>
        <p:nvSpPr>
          <p:cNvPr id="699" name="Google Shape;699;p14"/>
          <p:cNvSpPr txBox="1"/>
          <p:nvPr/>
        </p:nvSpPr>
        <p:spPr>
          <a:xfrm>
            <a:off x="4937567" y="3791572"/>
            <a:ext cx="639063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Cartographie des serveurs</a:t>
            </a:r>
            <a:endParaRPr/>
          </a:p>
        </p:txBody>
      </p:sp>
      <p:sp>
        <p:nvSpPr>
          <p:cNvPr id="700" name="Google Shape;700;p14"/>
          <p:cNvSpPr txBox="1"/>
          <p:nvPr/>
        </p:nvSpPr>
        <p:spPr>
          <a:xfrm>
            <a:off x="4916736" y="4680236"/>
            <a:ext cx="639063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Tri dans les dossiers nominatifs (sinistre)</a:t>
            </a:r>
            <a:endParaRPr/>
          </a:p>
        </p:txBody>
      </p:sp>
      <p:sp>
        <p:nvSpPr>
          <p:cNvPr id="701" name="Google Shape;701;p14"/>
          <p:cNvSpPr txBox="1"/>
          <p:nvPr/>
        </p:nvSpPr>
        <p:spPr>
          <a:xfrm>
            <a:off x="4952319" y="5473376"/>
            <a:ext cx="639063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Rencontre Pilotage Réseau – Philippe BELLIER</a:t>
            </a:r>
            <a:endParaRPr/>
          </a:p>
        </p:txBody>
      </p:sp>
      <p:sp>
        <p:nvSpPr>
          <p:cNvPr id="702" name="Google Shape;702;p14"/>
          <p:cNvSpPr/>
          <p:nvPr/>
        </p:nvSpPr>
        <p:spPr>
          <a:xfrm rot="-2251935">
            <a:off x="4583419" y="3432972"/>
            <a:ext cx="286147" cy="51125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03" name="Google Shape;703;p14"/>
          <p:cNvSpPr/>
          <p:nvPr/>
        </p:nvSpPr>
        <p:spPr>
          <a:xfrm>
            <a:off x="4527581" y="5842091"/>
            <a:ext cx="286147" cy="511253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7" name="Shape 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Google Shape;708;p15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9" name="Google Shape;709;p15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0" name="Google Shape;710;p15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1" name="Google Shape;711;p15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2" name="Google Shape;712;p15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3" name="Google Shape;713;p15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28/06/2023</a:t>
            </a:r>
            <a:endParaRPr/>
          </a:p>
        </p:txBody>
      </p:sp>
      <p:sp>
        <p:nvSpPr>
          <p:cNvPr id="714" name="Google Shape;714;p15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5" name="Google Shape;715;p15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716" name="Google Shape;716;p15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717" name="Google Shape;717;p15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718" name="Google Shape;718;p15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719" name="Google Shape;719;p15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720" name="Google Shape;720;p15"/>
          <p:cNvSpPr txBox="1"/>
          <p:nvPr/>
        </p:nvSpPr>
        <p:spPr>
          <a:xfrm>
            <a:off x="6165555" y="2106345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Rencontre Cécile BOYER</a:t>
            </a:r>
            <a:endParaRPr/>
          </a:p>
        </p:txBody>
      </p:sp>
      <p:sp>
        <p:nvSpPr>
          <p:cNvPr id="721" name="Google Shape;721;p15"/>
          <p:cNvSpPr txBox="1"/>
          <p:nvPr/>
        </p:nvSpPr>
        <p:spPr>
          <a:xfrm>
            <a:off x="76547" y="2106345"/>
            <a:ext cx="5973662" cy="3970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Revue des dossiers où Valérie apparaissait en tant que dernier modificateur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Pour le dossier Dev_Entreprises/COURTAGE voir avec Cécile BOYER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Suppression de plusieurs dossier (cf inventaires)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Pour SERVICE RELATION CLIENTS : sorte de copie de ses documents : voir si d’autres personnes en ont besoin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Revue de l'Archive V DEMAY sur le serveur de Montauban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Tout pourrai être supprimé mais Sousc. Agri utilisent cette archive -&gt; a conserver et déplacer dans leur bibliothèque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2" name="Google Shape;722;p15"/>
          <p:cNvSpPr txBox="1"/>
          <p:nvPr/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Suivi chantier : Rencontre Courtage – Valérie DEMAY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23" name="Google Shape;723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63200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sp>
        <p:nvSpPr>
          <p:cNvPr id="724" name="Google Shape;72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725" name="Google Shape;725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67223" y="1103951"/>
            <a:ext cx="276999" cy="276999"/>
          </a:xfrm>
          <a:prstGeom prst="rect">
            <a:avLst/>
          </a:prstGeom>
          <a:noFill/>
          <a:ln>
            <a:noFill/>
          </a:ln>
        </p:spPr>
      </p:pic>
      <p:sp>
        <p:nvSpPr>
          <p:cNvPr id="726" name="Google Shape;726;p15"/>
          <p:cNvSpPr txBox="1"/>
          <p:nvPr/>
        </p:nvSpPr>
        <p:spPr>
          <a:xfrm>
            <a:off x="211121" y="6326073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Dossier Service Relation Clients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0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Google Shape;731;p16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2" name="Google Shape;732;p16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3" name="Google Shape;733;p16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4" name="Google Shape;734;p16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5" name="Google Shape;735;p16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6" name="Google Shape;736;p16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29/06/2023</a:t>
            </a:r>
            <a:endParaRPr/>
          </a:p>
        </p:txBody>
      </p:sp>
      <p:sp>
        <p:nvSpPr>
          <p:cNvPr id="737" name="Google Shape;737;p16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8" name="Google Shape;738;p16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739" name="Google Shape;739;p16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740" name="Google Shape;740;p16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741" name="Google Shape;741;p16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742" name="Google Shape;742;p16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743" name="Google Shape;743;p16"/>
          <p:cNvSpPr txBox="1"/>
          <p:nvPr/>
        </p:nvSpPr>
        <p:spPr>
          <a:xfrm>
            <a:off x="6165555" y="2106345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Remplir le fichier de contact pour les prochaines rencontres</a:t>
            </a:r>
            <a:endParaRPr/>
          </a:p>
        </p:txBody>
      </p:sp>
      <p:sp>
        <p:nvSpPr>
          <p:cNvPr id="744" name="Google Shape;744;p16"/>
          <p:cNvSpPr txBox="1"/>
          <p:nvPr/>
        </p:nvSpPr>
        <p:spPr>
          <a:xfrm>
            <a:off x="76547" y="2106345"/>
            <a:ext cx="5973662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Mise en place de 3 tableaux pour :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Rechercher les dossiers modifiés par une personne en particulier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Rechercher les personnes qui ont modifié un dossier en particulier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Rechercher les dossier modifiés par une activité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5" name="Google Shape;745;p16"/>
          <p:cNvSpPr txBox="1"/>
          <p:nvPr/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Suivi chantier : Outils de recherche sur Excel</a:t>
            </a:r>
            <a:endParaRPr/>
          </a:p>
        </p:txBody>
      </p:sp>
      <p:pic>
        <p:nvPicPr>
          <p:cNvPr id="746" name="Google Shape;746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63200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7" name="Google Shape;747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54097" y="1086373"/>
            <a:ext cx="28575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748" name="Google Shape;748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2" name="Shape 7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Google Shape;753;p17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4" name="Google Shape;754;p17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5" name="Google Shape;755;p17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6" name="Google Shape;756;p17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7" name="Google Shape;757;p17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8" name="Google Shape;758;p17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07/07/2023</a:t>
            </a:r>
            <a:endParaRPr/>
          </a:p>
        </p:txBody>
      </p:sp>
      <p:sp>
        <p:nvSpPr>
          <p:cNvPr id="759" name="Google Shape;759;p17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0" name="Google Shape;760;p17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761" name="Google Shape;761;p17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762" name="Google Shape;762;p17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763" name="Google Shape;763;p17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764" name="Google Shape;764;p17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765" name="Google Shape;765;p17"/>
          <p:cNvSpPr txBox="1"/>
          <p:nvPr/>
        </p:nvSpPr>
        <p:spPr>
          <a:xfrm>
            <a:off x="6165555" y="2106345"/>
            <a:ext cx="597366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Rencontre Jean François MONS pour la partie courtage dab/rc et flotte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Rencontre Cyril COUDERC pour Asurrances Collectives</a:t>
            </a:r>
            <a:endParaRPr/>
          </a:p>
        </p:txBody>
      </p:sp>
      <p:sp>
        <p:nvSpPr>
          <p:cNvPr id="766" name="Google Shape;766;p17"/>
          <p:cNvSpPr txBox="1"/>
          <p:nvPr/>
        </p:nvSpPr>
        <p:spPr>
          <a:xfrm>
            <a:off x="76547" y="1967314"/>
            <a:ext cx="5973662" cy="36933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Revue des dossiers où Cécile apparaissait en tant que dernier modificateur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Suppression  du dossier Dev_Entreprises/COURTAGE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Déplacement du dossier dans l'espace chargé d'affaires et de Dev_Entreprises/bibliotheques collectives sur son poste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Dev_Entreprises/BAL CA SAS/Assurance collective/COTATION SUR MESURE/X/DIRECT : ancien répertoire de travail toujours utilisé par d’autres équipes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Dev_Entreprises/BAL CA SAS/Assurance collective/ COTATION SUR MESURE /X/COURTAGE : répertoire de travail mais partage avec Cyril COUDERC, Remi LABAROUSQUE …</a:t>
            </a:r>
            <a:endParaRPr/>
          </a:p>
        </p:txBody>
      </p:sp>
      <p:sp>
        <p:nvSpPr>
          <p:cNvPr id="767" name="Google Shape;767;p17"/>
          <p:cNvSpPr txBox="1"/>
          <p:nvPr/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Suivi chantier : Rencontre Courtage – Cécile BOYER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68" name="Google Shape;768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63200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sp>
        <p:nvSpPr>
          <p:cNvPr id="769" name="Google Shape;769;p17"/>
          <p:cNvSpPr txBox="1"/>
          <p:nvPr/>
        </p:nvSpPr>
        <p:spPr>
          <a:xfrm>
            <a:off x="61166" y="6290200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Dossiers partagés de Assurance Collective</a:t>
            </a:r>
            <a:endParaRPr/>
          </a:p>
        </p:txBody>
      </p:sp>
      <p:pic>
        <p:nvPicPr>
          <p:cNvPr id="770" name="Google Shape;770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67223" y="1103951"/>
            <a:ext cx="276999" cy="276999"/>
          </a:xfrm>
          <a:prstGeom prst="rect">
            <a:avLst/>
          </a:prstGeom>
          <a:noFill/>
          <a:ln>
            <a:noFill/>
          </a:ln>
        </p:spPr>
      </p:pic>
      <p:sp>
        <p:nvSpPr>
          <p:cNvPr id="771" name="Google Shape;771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5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Google Shape;776;p18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7" name="Google Shape;777;p18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8" name="Google Shape;778;p18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9" name="Google Shape;779;p18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0" name="Google Shape;780;p18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1" name="Google Shape;781;p18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2" name="Google Shape;782;p18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783" name="Google Shape;783;p18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784" name="Google Shape;784;p18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785" name="Google Shape;785;p18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786" name="Google Shape;786;p18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787" name="Google Shape;787;p18"/>
          <p:cNvSpPr txBox="1"/>
          <p:nvPr/>
        </p:nvSpPr>
        <p:spPr>
          <a:xfrm>
            <a:off x="76547" y="2106345"/>
            <a:ext cx="5973662" cy="36933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Revue des dossiers où  Jean-François apparaissait en tant que dernier modificateur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Déplacement et tri du dossier dans Espace chargés d'affaires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 dans la BAL CA SAS / DAB RC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Pour FLOTTE GESTION / SOUSCRIPTION c'est le courtage de la partie souscription entreprise -&gt; Il n’y a pas accès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Conserver pour la flotte 2022 / 2023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Déplacement du dossier BESSE de Montauban sur son espace perso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8" name="Google Shape;788;p18"/>
          <p:cNvSpPr txBox="1"/>
          <p:nvPr/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Suivi chantier : Rencontre Courtage – Jean François MONS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89" name="Google Shape;789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63200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sp>
        <p:nvSpPr>
          <p:cNvPr id="790" name="Google Shape;790;p18"/>
          <p:cNvSpPr txBox="1"/>
          <p:nvPr/>
        </p:nvSpPr>
        <p:spPr>
          <a:xfrm>
            <a:off x="61166" y="6290200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Dossiers dans les BAL partagés avec la souscription</a:t>
            </a:r>
            <a:endParaRPr/>
          </a:p>
        </p:txBody>
      </p:sp>
      <p:pic>
        <p:nvPicPr>
          <p:cNvPr id="791" name="Google Shape;791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67223" y="1103951"/>
            <a:ext cx="276999" cy="276999"/>
          </a:xfrm>
          <a:prstGeom prst="rect">
            <a:avLst/>
          </a:prstGeom>
          <a:noFill/>
          <a:ln>
            <a:noFill/>
          </a:ln>
        </p:spPr>
      </p:pic>
      <p:sp>
        <p:nvSpPr>
          <p:cNvPr id="792" name="Google Shape;792;p18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07/07/2023</a:t>
            </a:r>
            <a:endParaRPr/>
          </a:p>
        </p:txBody>
      </p:sp>
      <p:sp>
        <p:nvSpPr>
          <p:cNvPr id="793" name="Google Shape;79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7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" name="Google Shape;798;p19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9" name="Google Shape;799;p19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0" name="Google Shape;800;p19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1" name="Google Shape;801;p19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2" name="Google Shape;802;p19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3" name="Google Shape;803;p19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4" name="Google Shape;804;p19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805" name="Google Shape;805;p19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806" name="Google Shape;806;p19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807" name="Google Shape;807;p19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808" name="Google Shape;808;p19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809" name="Google Shape;809;p19"/>
          <p:cNvSpPr txBox="1"/>
          <p:nvPr/>
        </p:nvSpPr>
        <p:spPr>
          <a:xfrm>
            <a:off x="76547" y="2106345"/>
            <a:ext cx="5973662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Dossier AJ propre à Christine -&gt; personnel personne d'autre l'utilise pas même les équipes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Transfert de ce dossier vers ses documents personnels fin août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 d'autre utilisation des serveurs pour cette UG</a:t>
            </a:r>
            <a:endParaRPr/>
          </a:p>
        </p:txBody>
      </p:sp>
      <p:sp>
        <p:nvSpPr>
          <p:cNvPr id="810" name="Google Shape;810;p19"/>
          <p:cNvSpPr txBox="1"/>
          <p:nvPr/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Suivi chantier : Rencontre Conseillers AJ – Christine MENATORY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11" name="Google Shape;811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63200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2" name="Google Shape;812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67223" y="1103951"/>
            <a:ext cx="276999" cy="276999"/>
          </a:xfrm>
          <a:prstGeom prst="rect">
            <a:avLst/>
          </a:prstGeom>
          <a:noFill/>
          <a:ln>
            <a:noFill/>
          </a:ln>
        </p:spPr>
      </p:pic>
      <p:sp>
        <p:nvSpPr>
          <p:cNvPr id="813" name="Google Shape;813;p19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07/07/2023</a:t>
            </a:r>
            <a:endParaRPr/>
          </a:p>
        </p:txBody>
      </p:sp>
      <p:sp>
        <p:nvSpPr>
          <p:cNvPr id="814" name="Google Shape;814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3" name="Google Shape;373;p2"/>
          <p:cNvSpPr txBox="1"/>
          <p:nvPr>
            <p:ph type="ctrTitle"/>
          </p:nvPr>
        </p:nvSpPr>
        <p:spPr>
          <a:xfrm>
            <a:off x="132008" y="435543"/>
            <a:ext cx="11928000" cy="50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</a:rPr>
              <a:t>Suivi chantier : Rencontre commerciaux – Maxime BOUSQUET &amp; Yves CLEMENT</a:t>
            </a:r>
            <a:endParaRPr/>
          </a:p>
        </p:txBody>
      </p:sp>
      <p:sp>
        <p:nvSpPr>
          <p:cNvPr id="374" name="Google Shape;374;p2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p2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2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2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p2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09/06/2023</a:t>
            </a:r>
            <a:endParaRPr/>
          </a:p>
        </p:txBody>
      </p:sp>
      <p:sp>
        <p:nvSpPr>
          <p:cNvPr id="379" name="Google Shape;379;p2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0" name="Google Shape;380;p2"/>
          <p:cNvSpPr txBox="1"/>
          <p:nvPr/>
        </p:nvSpPr>
        <p:spPr>
          <a:xfrm>
            <a:off x="223496" y="911759"/>
            <a:ext cx="6096000" cy="50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381" name="Google Shape;381;p2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382" name="Google Shape;382;p2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383" name="Google Shape;383;p2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384" name="Google Shape;384;p2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385" name="Google Shape;385;p2"/>
          <p:cNvSpPr txBox="1"/>
          <p:nvPr/>
        </p:nvSpPr>
        <p:spPr>
          <a:xfrm>
            <a:off x="6165555" y="2106345"/>
            <a:ext cx="597366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Création d’un mail à partager avec les collaborateurs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Création d’un questionnaire forms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" name="Google Shape;386;p2"/>
          <p:cNvSpPr txBox="1"/>
          <p:nvPr/>
        </p:nvSpPr>
        <p:spPr>
          <a:xfrm>
            <a:off x="76547" y="2106345"/>
            <a:ext cx="5973662" cy="2862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Peu d’utilisation serveur par les commerciaux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Dossiers nominatifs des collaborateurs à vider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Mise en place du mail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Discussion sur la structure du SharePoint cible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87" name="Google Shape;38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06697" y="1165099"/>
            <a:ext cx="352425" cy="20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36626" y="1119217"/>
            <a:ext cx="281522" cy="281522"/>
          </a:xfrm>
          <a:prstGeom prst="rect">
            <a:avLst/>
          </a:prstGeom>
          <a:noFill/>
          <a:ln>
            <a:noFill/>
          </a:ln>
        </p:spPr>
      </p:pic>
      <p:sp>
        <p:nvSpPr>
          <p:cNvPr id="389" name="Google Shape;389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8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p20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0" name="Google Shape;820;p20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1" name="Google Shape;821;p20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2" name="Google Shape;822;p20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3" name="Google Shape;823;p20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4" name="Google Shape;824;p20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5" name="Google Shape;825;p20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826" name="Google Shape;826;p20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827" name="Google Shape;827;p20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828" name="Google Shape;828;p20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829" name="Google Shape;829;p20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830" name="Google Shape;830;p20"/>
          <p:cNvSpPr txBox="1"/>
          <p:nvPr/>
        </p:nvSpPr>
        <p:spPr>
          <a:xfrm>
            <a:off x="76547" y="2106345"/>
            <a:ext cx="5973662" cy="3139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Revue des serveurs avec Grégory : SVC Entreprise (ancien métier)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Suppression / Archivage (cf inventaire)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Montauban/FICHIER DE SUIVI : Voir avec caroline mais garder les 2 dernières années le reste à supprimer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International à conserver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Intercalaire courtier &amp; Revue PTF 2019 à mettre en archive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Dossier perso de Benoit dans DDEC rapatrier mois d'aout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reste a supprimer (trop vieux)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Mise en archive du PTF 2019</a:t>
            </a:r>
            <a:endParaRPr/>
          </a:p>
        </p:txBody>
      </p:sp>
      <p:sp>
        <p:nvSpPr>
          <p:cNvPr id="831" name="Google Shape;831;p20"/>
          <p:cNvSpPr txBox="1"/>
          <p:nvPr/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82500"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Suivi chantier : Rencontre Surveillance - Grégory MANCHETTE &amp; Benoit ETIEVANT</a:t>
            </a:r>
            <a:endParaRPr/>
          </a:p>
        </p:txBody>
      </p:sp>
      <p:pic>
        <p:nvPicPr>
          <p:cNvPr id="832" name="Google Shape;832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63200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sp>
        <p:nvSpPr>
          <p:cNvPr id="833" name="Google Shape;833;p20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17/07/2023</a:t>
            </a:r>
            <a:endParaRPr/>
          </a:p>
        </p:txBody>
      </p:sp>
      <p:sp>
        <p:nvSpPr>
          <p:cNvPr id="834" name="Google Shape;834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835" name="Google Shape;835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54097" y="1086373"/>
            <a:ext cx="28575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836" name="Google Shape;836;p20"/>
          <p:cNvSpPr txBox="1"/>
          <p:nvPr/>
        </p:nvSpPr>
        <p:spPr>
          <a:xfrm>
            <a:off x="6214145" y="2049858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Rencontre Xavier CHARLES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1" name="Google Shape;841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13644" y="5509297"/>
            <a:ext cx="537552" cy="537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842" name="Google Shape;842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31629" y="2451115"/>
            <a:ext cx="240803" cy="248571"/>
          </a:xfrm>
          <a:prstGeom prst="rect">
            <a:avLst/>
          </a:prstGeom>
          <a:noFill/>
          <a:ln>
            <a:noFill/>
          </a:ln>
        </p:spPr>
      </p:pic>
      <p:pic>
        <p:nvPicPr>
          <p:cNvPr id="843" name="Google Shape;843;p2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520383" y="4939018"/>
            <a:ext cx="281522" cy="281522"/>
          </a:xfrm>
          <a:prstGeom prst="rect">
            <a:avLst/>
          </a:prstGeom>
          <a:noFill/>
          <a:ln>
            <a:noFill/>
          </a:ln>
        </p:spPr>
      </p:pic>
      <p:sp>
        <p:nvSpPr>
          <p:cNvPr id="844" name="Google Shape;844;p21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45" name="Google Shape;845;p21"/>
          <p:cNvSpPr txBox="1"/>
          <p:nvPr>
            <p:ph type="title"/>
          </p:nvPr>
        </p:nvSpPr>
        <p:spPr>
          <a:xfrm>
            <a:off x="2" y="1"/>
            <a:ext cx="12191998" cy="858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Verdana"/>
              <a:buNone/>
            </a:pPr>
            <a:r>
              <a:rPr lang="fr-FR" sz="2000"/>
              <a:t>Synthèse avancement de la mission</a:t>
            </a:r>
            <a:endParaRPr/>
          </a:p>
        </p:txBody>
      </p:sp>
      <p:sp>
        <p:nvSpPr>
          <p:cNvPr id="846" name="Google Shape;846;p21"/>
          <p:cNvSpPr txBox="1"/>
          <p:nvPr/>
        </p:nvSpPr>
        <p:spPr>
          <a:xfrm>
            <a:off x="9064100" y="417907"/>
            <a:ext cx="2405849" cy="276999"/>
          </a:xfrm>
          <a:prstGeom prst="rect">
            <a:avLst/>
          </a:prstGeom>
          <a:solidFill>
            <a:srgbClr val="DDD9C3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Date de màj : 07/07/2023</a:t>
            </a:r>
            <a:endParaRPr/>
          </a:p>
        </p:txBody>
      </p:sp>
      <p:sp>
        <p:nvSpPr>
          <p:cNvPr id="847" name="Google Shape;847;p21"/>
          <p:cNvSpPr txBox="1"/>
          <p:nvPr>
            <p:ph idx="1" type="body"/>
          </p:nvPr>
        </p:nvSpPr>
        <p:spPr>
          <a:xfrm>
            <a:off x="971550" y="1055259"/>
            <a:ext cx="2148716" cy="203133"/>
          </a:xfrm>
          <a:prstGeom prst="rect">
            <a:avLst/>
          </a:prstGeom>
          <a:solidFill>
            <a:srgbClr val="92D050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lang="fr-FR"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Faits marquants</a:t>
            </a:r>
            <a:endParaRPr/>
          </a:p>
        </p:txBody>
      </p:sp>
      <p:sp>
        <p:nvSpPr>
          <p:cNvPr id="848" name="Google Shape;848;p21"/>
          <p:cNvSpPr txBox="1"/>
          <p:nvPr/>
        </p:nvSpPr>
        <p:spPr>
          <a:xfrm>
            <a:off x="3435856" y="1055259"/>
            <a:ext cx="7885110" cy="203133"/>
          </a:xfrm>
          <a:prstGeom prst="rect">
            <a:avLst/>
          </a:prstGeom>
          <a:solidFill>
            <a:srgbClr val="4F6128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B521C"/>
              </a:buClr>
              <a:buSzPts val="800"/>
              <a:buFont typeface="Noto Sans Symbols"/>
              <a:buNone/>
            </a:pPr>
            <a:r>
              <a:rPr b="1" lang="fr-FR" sz="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Météo des chantiers / actions : Informations (I), points de vigilance et alertes (PV/A), prochains travaux (PW) </a:t>
            </a:r>
            <a:endParaRPr/>
          </a:p>
        </p:txBody>
      </p:sp>
      <p:sp>
        <p:nvSpPr>
          <p:cNvPr id="849" name="Google Shape;849;p21"/>
          <p:cNvSpPr txBox="1"/>
          <p:nvPr/>
        </p:nvSpPr>
        <p:spPr>
          <a:xfrm>
            <a:off x="967363" y="2665075"/>
            <a:ext cx="2148716" cy="203133"/>
          </a:xfrm>
          <a:prstGeom prst="rect">
            <a:avLst/>
          </a:prstGeom>
          <a:solidFill>
            <a:srgbClr val="4F6128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B521C"/>
              </a:buClr>
              <a:buSzPts val="800"/>
              <a:buFont typeface="Noto Sans Symbols"/>
              <a:buNone/>
            </a:pPr>
            <a:r>
              <a:rPr b="1" lang="fr-FR" sz="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Principaux livrables réalisés</a:t>
            </a:r>
            <a:endParaRPr/>
          </a:p>
        </p:txBody>
      </p:sp>
      <p:sp>
        <p:nvSpPr>
          <p:cNvPr id="850" name="Google Shape;850;p21"/>
          <p:cNvSpPr txBox="1"/>
          <p:nvPr/>
        </p:nvSpPr>
        <p:spPr>
          <a:xfrm>
            <a:off x="967363" y="4540957"/>
            <a:ext cx="2148716" cy="369332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51" name="Google Shape;851;p21"/>
          <p:cNvSpPr txBox="1"/>
          <p:nvPr/>
        </p:nvSpPr>
        <p:spPr>
          <a:xfrm>
            <a:off x="967363" y="4078517"/>
            <a:ext cx="2148716" cy="313932"/>
          </a:xfrm>
          <a:prstGeom prst="rect">
            <a:avLst/>
          </a:prstGeom>
          <a:solidFill>
            <a:srgbClr val="FFC000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B521C"/>
              </a:buClr>
              <a:buSzPts val="800"/>
              <a:buFont typeface="Noto Sans Symbols"/>
              <a:buNone/>
            </a:pPr>
            <a:r>
              <a:rPr b="1" lang="fr-FR" sz="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Principaux points de vigilance, risques</a:t>
            </a:r>
            <a:endParaRPr/>
          </a:p>
        </p:txBody>
      </p:sp>
      <p:sp>
        <p:nvSpPr>
          <p:cNvPr id="852" name="Google Shape;852;p21"/>
          <p:cNvSpPr txBox="1"/>
          <p:nvPr/>
        </p:nvSpPr>
        <p:spPr>
          <a:xfrm>
            <a:off x="967363" y="2957492"/>
            <a:ext cx="2148716" cy="738664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Onglet Recherche sur les fichiers d’extraction excel</a:t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53" name="Google Shape;853;p21"/>
          <p:cNvSpPr/>
          <p:nvPr/>
        </p:nvSpPr>
        <p:spPr>
          <a:xfrm>
            <a:off x="3340975" y="1756627"/>
            <a:ext cx="1082109" cy="284749"/>
          </a:xfrm>
          <a:prstGeom prst="roundRect">
            <a:avLst>
              <a:gd fmla="val 16667" name="adj"/>
            </a:avLst>
          </a:prstGeom>
          <a:solidFill>
            <a:srgbClr val="DDD9C3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Chantier 13</a:t>
            </a:r>
            <a:endParaRPr/>
          </a:p>
        </p:txBody>
      </p:sp>
      <p:sp>
        <p:nvSpPr>
          <p:cNvPr id="854" name="Google Shape;854;p21"/>
          <p:cNvSpPr/>
          <p:nvPr/>
        </p:nvSpPr>
        <p:spPr>
          <a:xfrm>
            <a:off x="3346882" y="2621123"/>
            <a:ext cx="1050578" cy="284749"/>
          </a:xfrm>
          <a:prstGeom prst="roundRect">
            <a:avLst>
              <a:gd fmla="val 16667" name="adj"/>
            </a:avLst>
          </a:prstGeom>
          <a:solidFill>
            <a:srgbClr val="DDD9C3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Chantier 14</a:t>
            </a:r>
            <a:endParaRPr/>
          </a:p>
        </p:txBody>
      </p:sp>
      <p:sp>
        <p:nvSpPr>
          <p:cNvPr id="855" name="Google Shape;855;p21"/>
          <p:cNvSpPr/>
          <p:nvPr/>
        </p:nvSpPr>
        <p:spPr>
          <a:xfrm>
            <a:off x="3315964" y="3414139"/>
            <a:ext cx="1089588" cy="284749"/>
          </a:xfrm>
          <a:prstGeom prst="roundRect">
            <a:avLst>
              <a:gd fmla="val 16667" name="adj"/>
            </a:avLst>
          </a:prstGeom>
          <a:solidFill>
            <a:srgbClr val="DDD9C3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Chantier 15</a:t>
            </a:r>
            <a:endParaRPr/>
          </a:p>
        </p:txBody>
      </p:sp>
      <p:sp>
        <p:nvSpPr>
          <p:cNvPr id="856" name="Google Shape;856;p21"/>
          <p:cNvSpPr/>
          <p:nvPr/>
        </p:nvSpPr>
        <p:spPr>
          <a:xfrm>
            <a:off x="3346882" y="4182879"/>
            <a:ext cx="1066762" cy="284749"/>
          </a:xfrm>
          <a:prstGeom prst="roundRect">
            <a:avLst>
              <a:gd fmla="val 16667" name="adj"/>
            </a:avLst>
          </a:prstGeom>
          <a:solidFill>
            <a:srgbClr val="DDD9C3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Chantier 16</a:t>
            </a:r>
            <a:endParaRPr/>
          </a:p>
        </p:txBody>
      </p:sp>
      <p:sp>
        <p:nvSpPr>
          <p:cNvPr id="857" name="Google Shape;857;p21"/>
          <p:cNvSpPr/>
          <p:nvPr/>
        </p:nvSpPr>
        <p:spPr>
          <a:xfrm>
            <a:off x="3346882" y="5064907"/>
            <a:ext cx="1058670" cy="284749"/>
          </a:xfrm>
          <a:prstGeom prst="roundRect">
            <a:avLst>
              <a:gd fmla="val 16667" name="adj"/>
            </a:avLst>
          </a:prstGeom>
          <a:solidFill>
            <a:srgbClr val="DDD9C3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Chantier 17</a:t>
            </a:r>
            <a:endParaRPr/>
          </a:p>
        </p:txBody>
      </p:sp>
      <p:sp>
        <p:nvSpPr>
          <p:cNvPr id="858" name="Google Shape;858;p21"/>
          <p:cNvSpPr/>
          <p:nvPr/>
        </p:nvSpPr>
        <p:spPr>
          <a:xfrm>
            <a:off x="3346882" y="5890291"/>
            <a:ext cx="1058670" cy="284749"/>
          </a:xfrm>
          <a:prstGeom prst="roundRect">
            <a:avLst>
              <a:gd fmla="val 16667" name="adj"/>
            </a:avLst>
          </a:prstGeom>
          <a:solidFill>
            <a:srgbClr val="DDD9C3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Chantier 18</a:t>
            </a:r>
            <a:endParaRPr/>
          </a:p>
        </p:txBody>
      </p:sp>
      <p:sp>
        <p:nvSpPr>
          <p:cNvPr id="859" name="Google Shape;859;p21"/>
          <p:cNvSpPr txBox="1"/>
          <p:nvPr/>
        </p:nvSpPr>
        <p:spPr>
          <a:xfrm>
            <a:off x="4958282" y="1654029"/>
            <a:ext cx="6374596" cy="461665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 : </a:t>
            </a:r>
            <a:r>
              <a:rPr lang="fr-FR" sz="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Revue des dossiers courtage, archive sociétaires</a:t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PV/A 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PW : Contacter Cécile pour les autres dossiers courtage</a:t>
            </a:r>
            <a:endParaRPr/>
          </a:p>
        </p:txBody>
      </p:sp>
      <p:sp>
        <p:nvSpPr>
          <p:cNvPr id="860" name="Google Shape;860;p21"/>
          <p:cNvSpPr txBox="1"/>
          <p:nvPr/>
        </p:nvSpPr>
        <p:spPr>
          <a:xfrm>
            <a:off x="4946370" y="2461381"/>
            <a:ext cx="6374596" cy="461665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 : </a:t>
            </a:r>
            <a:r>
              <a:rPr lang="fr-FR" sz="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Identification des dossiers à garder, à mettre en archive ou à supprimer</a:t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PV/A : Dossiers partagés d’ao que Sébastien transmet aux équipes de souscription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PW : Contacter les personnes qui ont des dossiers nominatifs </a:t>
            </a:r>
            <a:endParaRPr/>
          </a:p>
        </p:txBody>
      </p:sp>
      <p:sp>
        <p:nvSpPr>
          <p:cNvPr id="861" name="Google Shape;861;p21"/>
          <p:cNvSpPr txBox="1"/>
          <p:nvPr/>
        </p:nvSpPr>
        <p:spPr>
          <a:xfrm>
            <a:off x="4946370" y="3243804"/>
            <a:ext cx="6374596" cy="461665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 : </a:t>
            </a:r>
            <a:r>
              <a:rPr lang="fr-FR" sz="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Répertorier les personnes et les dossiers les concernant que je suis susceptible de rencontrer</a:t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PV/A : Dossiers additionnels aux dossiers répertoriés en tant que dernier modificateur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PW :</a:t>
            </a:r>
            <a:endParaRPr sz="1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62" name="Google Shape;862;p21"/>
          <p:cNvSpPr txBox="1"/>
          <p:nvPr/>
        </p:nvSpPr>
        <p:spPr>
          <a:xfrm>
            <a:off x="4946370" y="4047329"/>
            <a:ext cx="6374596" cy="584775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 : Tracés des graphiques  représentant l’état des serveurs, les extensions les plus répandues, les activités les plus représentés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PV/A : Regroupement dans un groupe « Autre » les données corrompues ou peu représentatives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PW : Affiner les recherches sur les dossiers les plus volumineux</a:t>
            </a:r>
            <a:endParaRPr sz="1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63" name="Google Shape;863;p21"/>
          <p:cNvSpPr txBox="1"/>
          <p:nvPr/>
        </p:nvSpPr>
        <p:spPr>
          <a:xfrm>
            <a:off x="4946370" y="4919984"/>
            <a:ext cx="6374596" cy="461665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 : Mail envoyé aux personnes qui possèdent des dossiers nominatifs dans le dossier SINISTRES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PV/A : Pas de réponse pour certains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PW : Relancer par mail si besoin</a:t>
            </a:r>
            <a:endParaRPr/>
          </a:p>
        </p:txBody>
      </p:sp>
      <p:sp>
        <p:nvSpPr>
          <p:cNvPr id="864" name="Google Shape;864;p21"/>
          <p:cNvSpPr txBox="1"/>
          <p:nvPr/>
        </p:nvSpPr>
        <p:spPr>
          <a:xfrm>
            <a:off x="4946370" y="5727336"/>
            <a:ext cx="6374596" cy="461665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 : Revue dossiers soucription entreprise et surveillance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PV/A 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PW :</a:t>
            </a:r>
            <a:endParaRPr/>
          </a:p>
        </p:txBody>
      </p:sp>
      <p:pic>
        <p:nvPicPr>
          <p:cNvPr id="865" name="Google Shape;865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28766" y="1637460"/>
            <a:ext cx="240803" cy="248571"/>
          </a:xfrm>
          <a:prstGeom prst="rect">
            <a:avLst/>
          </a:prstGeom>
          <a:noFill/>
          <a:ln>
            <a:noFill/>
          </a:ln>
        </p:spPr>
      </p:pic>
      <p:sp>
        <p:nvSpPr>
          <p:cNvPr id="866" name="Google Shape;866;p21"/>
          <p:cNvSpPr/>
          <p:nvPr/>
        </p:nvSpPr>
        <p:spPr>
          <a:xfrm rot="-2251935">
            <a:off x="4529985" y="1764328"/>
            <a:ext cx="286147" cy="51125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67" name="Google Shape;867;p21"/>
          <p:cNvSpPr/>
          <p:nvPr/>
        </p:nvSpPr>
        <p:spPr>
          <a:xfrm>
            <a:off x="4548630" y="2638660"/>
            <a:ext cx="286147" cy="511253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68" name="Google Shape;868;p21"/>
          <p:cNvSpPr/>
          <p:nvPr/>
        </p:nvSpPr>
        <p:spPr>
          <a:xfrm rot="-2372994">
            <a:off x="4534934" y="4248657"/>
            <a:ext cx="276999" cy="51125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69" name="Google Shape;869;p21"/>
          <p:cNvSpPr/>
          <p:nvPr/>
        </p:nvSpPr>
        <p:spPr>
          <a:xfrm rot="-2372994">
            <a:off x="4508673" y="5058591"/>
            <a:ext cx="276999" cy="51125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870" name="Google Shape;870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57189" y="3300769"/>
            <a:ext cx="240803" cy="24857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1" name="Google Shape;871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06092" y="4100629"/>
            <a:ext cx="240803" cy="248571"/>
          </a:xfrm>
          <a:prstGeom prst="rect">
            <a:avLst/>
          </a:prstGeom>
          <a:noFill/>
          <a:ln>
            <a:noFill/>
          </a:ln>
        </p:spPr>
      </p:pic>
      <p:sp>
        <p:nvSpPr>
          <p:cNvPr id="872" name="Google Shape;872;p21"/>
          <p:cNvSpPr txBox="1"/>
          <p:nvPr/>
        </p:nvSpPr>
        <p:spPr>
          <a:xfrm>
            <a:off x="967363" y="1363889"/>
            <a:ext cx="2148716" cy="615553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73" name="Google Shape;873;p21"/>
          <p:cNvSpPr txBox="1"/>
          <p:nvPr/>
        </p:nvSpPr>
        <p:spPr>
          <a:xfrm>
            <a:off x="4942247" y="1391624"/>
            <a:ext cx="639063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Rencontre Courtage – Valérie DEMAY</a:t>
            </a:r>
            <a:endParaRPr/>
          </a:p>
        </p:txBody>
      </p:sp>
      <p:sp>
        <p:nvSpPr>
          <p:cNvPr id="874" name="Google Shape;874;p21"/>
          <p:cNvSpPr txBox="1"/>
          <p:nvPr/>
        </p:nvSpPr>
        <p:spPr>
          <a:xfrm>
            <a:off x="4950264" y="2203133"/>
            <a:ext cx="639063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Outils de recherche sur Excel</a:t>
            </a:r>
            <a:endParaRPr/>
          </a:p>
        </p:txBody>
      </p:sp>
      <p:sp>
        <p:nvSpPr>
          <p:cNvPr id="875" name="Google Shape;875;p21"/>
          <p:cNvSpPr txBox="1"/>
          <p:nvPr/>
        </p:nvSpPr>
        <p:spPr>
          <a:xfrm>
            <a:off x="4937568" y="2981129"/>
            <a:ext cx="639063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Rencontre Courtage – Cécile BOYER</a:t>
            </a:r>
            <a:endParaRPr/>
          </a:p>
        </p:txBody>
      </p:sp>
      <p:sp>
        <p:nvSpPr>
          <p:cNvPr id="876" name="Google Shape;876;p21"/>
          <p:cNvSpPr txBox="1"/>
          <p:nvPr/>
        </p:nvSpPr>
        <p:spPr>
          <a:xfrm>
            <a:off x="4937567" y="3791572"/>
            <a:ext cx="639063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Rencontre Courtage – Jean François MONS</a:t>
            </a:r>
            <a:endParaRPr/>
          </a:p>
        </p:txBody>
      </p:sp>
      <p:sp>
        <p:nvSpPr>
          <p:cNvPr id="877" name="Google Shape;877;p21"/>
          <p:cNvSpPr txBox="1"/>
          <p:nvPr/>
        </p:nvSpPr>
        <p:spPr>
          <a:xfrm>
            <a:off x="4916736" y="4680236"/>
            <a:ext cx="639063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Rencontre Conseillers AJ – Christine MENATORY</a:t>
            </a:r>
            <a:endParaRPr/>
          </a:p>
        </p:txBody>
      </p:sp>
      <p:sp>
        <p:nvSpPr>
          <p:cNvPr id="878" name="Google Shape;878;p21"/>
          <p:cNvSpPr/>
          <p:nvPr/>
        </p:nvSpPr>
        <p:spPr>
          <a:xfrm rot="-2251935">
            <a:off x="4583419" y="3432972"/>
            <a:ext cx="286147" cy="51125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79" name="Google Shape;879;p21"/>
          <p:cNvSpPr/>
          <p:nvPr/>
        </p:nvSpPr>
        <p:spPr>
          <a:xfrm>
            <a:off x="4527581" y="5842091"/>
            <a:ext cx="286147" cy="511253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80" name="Google Shape;880;p21"/>
          <p:cNvSpPr txBox="1"/>
          <p:nvPr/>
        </p:nvSpPr>
        <p:spPr>
          <a:xfrm>
            <a:off x="4918212" y="5454075"/>
            <a:ext cx="639063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Rencontre Surveillance - Grégory MANCHETTE &amp; Benoit ETIEVANT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4" name="Shape 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" name="Google Shape;885;p22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6" name="Google Shape;886;p22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7" name="Google Shape;887;p22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8" name="Google Shape;888;p22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9" name="Google Shape;889;p22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0" name="Google Shape;890;p22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1" name="Google Shape;891;p22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892" name="Google Shape;892;p22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893" name="Google Shape;893;p22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894" name="Google Shape;894;p22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895" name="Google Shape;895;p22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896" name="Google Shape;896;p22"/>
          <p:cNvSpPr txBox="1"/>
          <p:nvPr/>
        </p:nvSpPr>
        <p:spPr>
          <a:xfrm>
            <a:off x="76547" y="2106345"/>
            <a:ext cx="5973662" cy="2862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Revue des dossiers SG3 et Souscription prévoyance individuelle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Prise en note du choix prise pour chaque sous dossiers et réflexion sur la destination de chaque dossier à conserver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Bibliothèque cible sous SG3 pour les dossiers de SG3 et de souscription prévoyance individuelle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7" name="Google Shape;897;p22"/>
          <p:cNvSpPr txBox="1"/>
          <p:nvPr/>
        </p:nvSpPr>
        <p:spPr>
          <a:xfrm>
            <a:off x="-90874" y="133618"/>
            <a:ext cx="12365360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67500" lnSpcReduction="2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Suivi chantier : Rencontre Souscription AP Pro - Sébastien MARRE, Edwige SOULIE, Christophe BOUYSSIERE</a:t>
            </a:r>
            <a:endParaRPr/>
          </a:p>
        </p:txBody>
      </p:sp>
      <p:pic>
        <p:nvPicPr>
          <p:cNvPr id="898" name="Google Shape;898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63200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sp>
        <p:nvSpPr>
          <p:cNvPr id="899" name="Google Shape;899;p22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17/07/2023</a:t>
            </a:r>
            <a:endParaRPr/>
          </a:p>
        </p:txBody>
      </p:sp>
      <p:sp>
        <p:nvSpPr>
          <p:cNvPr id="900" name="Google Shape;900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901" name="Google Shape;901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54097" y="1086373"/>
            <a:ext cx="28575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902" name="Google Shape;902;p22"/>
          <p:cNvSpPr txBox="1"/>
          <p:nvPr/>
        </p:nvSpPr>
        <p:spPr>
          <a:xfrm>
            <a:off x="6214145" y="2049858"/>
            <a:ext cx="597366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Mail DSI pour le déplacement fichiers volumineux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Voir avec Sandrine pour les raccourcis sur leurs pages pour les fichiers utilisés régulièrement (dossier sebastien)</a:t>
            </a:r>
            <a:endParaRPr/>
          </a:p>
        </p:txBody>
      </p:sp>
      <p:sp>
        <p:nvSpPr>
          <p:cNvPr id="903" name="Google Shape;903;p22"/>
          <p:cNvSpPr txBox="1"/>
          <p:nvPr/>
        </p:nvSpPr>
        <p:spPr>
          <a:xfrm>
            <a:off x="76547" y="6356350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Fichiers partagés (Demande de Doc AP)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23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9" name="Google Shape;909;p23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0" name="Google Shape;910;p23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1" name="Google Shape;911;p23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2" name="Google Shape;912;p23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3" name="Google Shape;913;p23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4" name="Google Shape;914;p23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915" name="Google Shape;915;p23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916" name="Google Shape;916;p23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917" name="Google Shape;917;p23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918" name="Google Shape;918;p23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919" name="Google Shape;919;p23"/>
          <p:cNvSpPr txBox="1"/>
          <p:nvPr/>
        </p:nvSpPr>
        <p:spPr>
          <a:xfrm>
            <a:off x="76547" y="2106345"/>
            <a:ext cx="5973662" cy="2862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Revue du dossier Dev_Entreprises/Prevention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Organisation du dossier en bibliothèque cible SharePoint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Déplacement des dossiers / suppression / réorganisation à l'intérieur de la bibliothèque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Dossier prêt pour être migrer en tant que bibliothèque cible pour l’activité Qualité du Portefeuille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0" name="Google Shape;920;p23"/>
          <p:cNvSpPr txBox="1"/>
          <p:nvPr/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Suivi chantier : Rencontre Qualité Portefeuille - Xavier CHARLES</a:t>
            </a:r>
            <a:endParaRPr/>
          </a:p>
        </p:txBody>
      </p:sp>
      <p:pic>
        <p:nvPicPr>
          <p:cNvPr id="921" name="Google Shape;921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63200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sp>
        <p:nvSpPr>
          <p:cNvPr id="922" name="Google Shape;922;p23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17/07/2023</a:t>
            </a:r>
            <a:endParaRPr/>
          </a:p>
        </p:txBody>
      </p:sp>
      <p:sp>
        <p:nvSpPr>
          <p:cNvPr id="923" name="Google Shape;923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924" name="Google Shape;924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67223" y="1103951"/>
            <a:ext cx="276999" cy="276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8" name="Shape 9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" name="Google Shape;929;p24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0" name="Google Shape;930;p24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1" name="Google Shape;931;p24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2" name="Google Shape;932;p24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3" name="Google Shape;933;p24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4" name="Google Shape;934;p24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5" name="Google Shape;935;p24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936" name="Google Shape;936;p24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937" name="Google Shape;937;p24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938" name="Google Shape;938;p24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939" name="Google Shape;939;p24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940" name="Google Shape;940;p24"/>
          <p:cNvSpPr txBox="1"/>
          <p:nvPr/>
        </p:nvSpPr>
        <p:spPr>
          <a:xfrm>
            <a:off x="76547" y="2044201"/>
            <a:ext cx="5973662" cy="42473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Revue des chargés d'affaires de David LUC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va leur transmettre (vaille)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Rappel pour les espace chargés d'affaires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Revue du dossier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Dev_Entreprises/Collectivités Dev_Entreprises/DDEC/collectivités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Création de 0 RESEAUX COLLECTIVITES en tant que bibliothèque cible Sharepoint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Marquage des dossiers a déplacer et dans quels dossiers chapeau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peut supprimer les dossiers extensions P0… -&gt; exports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1" name="Google Shape;941;p24"/>
          <p:cNvSpPr txBox="1"/>
          <p:nvPr/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Suivi chantier : Rencontre Responsable réseau collectivité NORD - David LUC</a:t>
            </a:r>
            <a:endParaRPr/>
          </a:p>
        </p:txBody>
      </p:sp>
      <p:pic>
        <p:nvPicPr>
          <p:cNvPr id="942" name="Google Shape;942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63200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sp>
        <p:nvSpPr>
          <p:cNvPr id="943" name="Google Shape;943;p24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17/07/2023</a:t>
            </a:r>
            <a:endParaRPr/>
          </a:p>
        </p:txBody>
      </p:sp>
      <p:sp>
        <p:nvSpPr>
          <p:cNvPr id="944" name="Google Shape;944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945" name="Google Shape;945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54097" y="1086373"/>
            <a:ext cx="28575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946" name="Google Shape;946;p24"/>
          <p:cNvSpPr txBox="1"/>
          <p:nvPr/>
        </p:nvSpPr>
        <p:spPr>
          <a:xfrm>
            <a:off x="6168355" y="2017106"/>
            <a:ext cx="5973662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Faire les déplacements / suppressions et rangement dans la bibliothèque cible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Rencontre avec Delphine BLANC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7" name="Google Shape;947;p24"/>
          <p:cNvSpPr txBox="1"/>
          <p:nvPr/>
        </p:nvSpPr>
        <p:spPr>
          <a:xfrm>
            <a:off x="52781" y="6352143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Fichiers commun aux gestionnaires et commerciaux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1" name="Shape 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" name="Google Shape;952;p25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3" name="Google Shape;953;p25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4" name="Google Shape;954;p25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5" name="Google Shape;955;p25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6" name="Google Shape;956;p25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7" name="Google Shape;957;p25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8" name="Google Shape;958;p25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959" name="Google Shape;959;p25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960" name="Google Shape;960;p25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961" name="Google Shape;961;p25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962" name="Google Shape;962;p25"/>
          <p:cNvSpPr txBox="1"/>
          <p:nvPr/>
        </p:nvSpPr>
        <p:spPr>
          <a:xfrm>
            <a:off x="6133747" y="5761314"/>
            <a:ext cx="606244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3" name="Google Shape;963;p25"/>
          <p:cNvSpPr txBox="1"/>
          <p:nvPr/>
        </p:nvSpPr>
        <p:spPr>
          <a:xfrm>
            <a:off x="76547" y="2044201"/>
            <a:ext cx="5973662" cy="36933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Revue des chargés d'affaires de Delphine BLANC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Regroupement des dossiers dans 0 RESEAUX COLLECTIVITES/DELPHINE BLANC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Revue dossier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Dev_Entreprises/Collectivités Dev_Entreprises/DDEC/collectivités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Marquage des dossiers a déplacer et dans quels dossiers chapeau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Présentation SharePoint collectivités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4" name="Google Shape;964;p25"/>
          <p:cNvSpPr txBox="1"/>
          <p:nvPr/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82500"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Suivi chantier : Rencontre Responsable réseau collectivité SUD – Delphine BLANC</a:t>
            </a:r>
            <a:endParaRPr/>
          </a:p>
        </p:txBody>
      </p:sp>
      <p:pic>
        <p:nvPicPr>
          <p:cNvPr id="965" name="Google Shape;965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63200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sp>
        <p:nvSpPr>
          <p:cNvPr id="966" name="Google Shape;966;p25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01/08/2023</a:t>
            </a:r>
            <a:endParaRPr/>
          </a:p>
        </p:txBody>
      </p:sp>
      <p:sp>
        <p:nvSpPr>
          <p:cNvPr id="967" name="Google Shape;967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968" name="Google Shape;968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54097" y="1086373"/>
            <a:ext cx="28575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969" name="Google Shape;969;p25"/>
          <p:cNvSpPr txBox="1"/>
          <p:nvPr/>
        </p:nvSpPr>
        <p:spPr>
          <a:xfrm>
            <a:off x="6168355" y="2017106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0" name="Google Shape;970;p25"/>
          <p:cNvSpPr txBox="1"/>
          <p:nvPr/>
        </p:nvSpPr>
        <p:spPr>
          <a:xfrm>
            <a:off x="134914" y="6290200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4" name="Shape 9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" name="Google Shape;975;p26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6" name="Google Shape;976;p26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7" name="Google Shape;977;p26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8" name="Google Shape;978;p26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9" name="Google Shape;979;p26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0" name="Google Shape;980;p26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1" name="Google Shape;981;p26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982" name="Google Shape;982;p26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 (1)</a:t>
            </a:r>
            <a:endParaRPr/>
          </a:p>
        </p:txBody>
      </p:sp>
      <p:sp>
        <p:nvSpPr>
          <p:cNvPr id="983" name="Google Shape;983;p26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 (2)</a:t>
            </a:r>
            <a:endParaRPr/>
          </a:p>
        </p:txBody>
      </p:sp>
      <p:sp>
        <p:nvSpPr>
          <p:cNvPr id="984" name="Google Shape;984;p26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985" name="Google Shape;985;p26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986" name="Google Shape;986;p26"/>
          <p:cNvSpPr txBox="1"/>
          <p:nvPr/>
        </p:nvSpPr>
        <p:spPr>
          <a:xfrm>
            <a:off x="76547" y="2044201"/>
            <a:ext cx="5973662" cy="36933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Revue de l’avancement de la mission en parcourant le fichier excel récap : Domaine AP et domaine S&amp;VC :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CP_NIV1 : DT : Mélanie SPECHT -&gt; Mail envoyé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Dossier sur Rodez-Services :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AVT &amp; AVT_COLL : Suppression après demande à Véronique DEGERS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SANTE COLLECTIVE &amp; CFS : Voir avec Sébastien pour si il a les accès -&gt; Laurent COSTES &amp; Myriam GONZALES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MEDICAL : Sébastien DISSAC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Dossier sur Montauban :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MEDICAL : Anne Marie GRIMAL -&gt; Mail envoyé</a:t>
            </a:r>
            <a:endParaRPr/>
          </a:p>
        </p:txBody>
      </p:sp>
      <p:sp>
        <p:nvSpPr>
          <p:cNvPr id="987" name="Google Shape;987;p26"/>
          <p:cNvSpPr txBox="1"/>
          <p:nvPr/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Suivi chantier : Point - Sandrine BOURGADE (½)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8" name="Google Shape;988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63200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sp>
        <p:nvSpPr>
          <p:cNvPr id="989" name="Google Shape;989;p26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01/08/2023</a:t>
            </a:r>
            <a:endParaRPr/>
          </a:p>
        </p:txBody>
      </p:sp>
      <p:sp>
        <p:nvSpPr>
          <p:cNvPr id="990" name="Google Shape;990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991" name="Google Shape;991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54097" y="1086373"/>
            <a:ext cx="28575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992" name="Google Shape;992;p26"/>
          <p:cNvSpPr txBox="1"/>
          <p:nvPr/>
        </p:nvSpPr>
        <p:spPr>
          <a:xfrm>
            <a:off x="6168355" y="2017106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3" name="Google Shape;993;p26"/>
          <p:cNvSpPr txBox="1"/>
          <p:nvPr/>
        </p:nvSpPr>
        <p:spPr>
          <a:xfrm>
            <a:off x="134914" y="6290200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4" name="Google Shape;994;p26"/>
          <p:cNvSpPr txBox="1"/>
          <p:nvPr/>
        </p:nvSpPr>
        <p:spPr>
          <a:xfrm>
            <a:off x="6220435" y="2056417"/>
            <a:ext cx="57604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5" name="Google Shape;995;p26"/>
          <p:cNvSpPr txBox="1"/>
          <p:nvPr/>
        </p:nvSpPr>
        <p:spPr>
          <a:xfrm>
            <a:off x="6180932" y="1992922"/>
            <a:ext cx="5973662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 RSA 82 : Elisabeth RICHARD -&gt; Mail envoyé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Sinistres/ATTAS : Dossier nominatif -&gt; A supprimer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Dossiers nominatifs SVC PRO : laissez ceux qui contiennent des dossiers clients.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Contacter les autres dossiers nominatifs 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b="0" i="0" lang="fr-FR" sz="1800">
                <a:solidFill>
                  <a:srgbClr val="424242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DELBEAU Stéphanie</a:t>
            </a:r>
            <a:r>
              <a:rPr b="0" i="0" lang="fr-FR" sz="1800">
                <a:solidFill>
                  <a:srgbClr val="42424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800">
                <a:solidFill>
                  <a:srgbClr val="424242"/>
                </a:solidFill>
                <a:latin typeface="Calibri"/>
                <a:ea typeface="Calibri"/>
                <a:cs typeface="Calibri"/>
                <a:sym typeface="Calibri"/>
              </a:rPr>
              <a:t>&amp; Sandrine REY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Pour aider Caroline dans le tri : proposer une extraction et la liste des fichiers qu’il reste à trier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Réflexion pour l’endroit d’atterrissage des dossiers clients SVC PRO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996" name="Google Shape;996;p26"/>
          <p:cNvSpPr txBox="1"/>
          <p:nvPr/>
        </p:nvSpPr>
        <p:spPr>
          <a:xfrm>
            <a:off x="6243493" y="6320479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Continuer le récap pour les autres domaines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0" name="Shape 10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" name="Google Shape;1001;p27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2" name="Google Shape;1002;p27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3" name="Google Shape;1003;p27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4" name="Google Shape;1004;p27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5" name="Google Shape;1005;p27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6" name="Google Shape;1006;p27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7" name="Google Shape;1007;p27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1008" name="Google Shape;1008;p27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1009" name="Google Shape;1009;p27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1010" name="Google Shape;1010;p27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1011" name="Google Shape;1011;p27"/>
          <p:cNvSpPr txBox="1"/>
          <p:nvPr/>
        </p:nvSpPr>
        <p:spPr>
          <a:xfrm>
            <a:off x="76547" y="2044201"/>
            <a:ext cx="5973662" cy="3416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Point sur l’organisation de la migration avec Caroline et Sandrine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 effectué sur :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Montauban/ENTREPRISES/PRODUCTION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Rodez/Dev_entreprises/FLOTTE GESTION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Regroupement dans les dossiers chapeaux et rangement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Attention aux dossiers partagés entre plusieurs domaines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AO dans FLOTTE GESTION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Laissez le dossier à son ancien emplacement</a:t>
            </a:r>
            <a:endParaRPr/>
          </a:p>
        </p:txBody>
      </p:sp>
      <p:sp>
        <p:nvSpPr>
          <p:cNvPr id="1012" name="Google Shape;1012;p27"/>
          <p:cNvSpPr txBox="1"/>
          <p:nvPr/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Suivi chantier : Point SVC PRO – Caroline SAUMON &amp; Sandrine BOURGADE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3" name="Google Shape;1013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63200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sp>
        <p:nvSpPr>
          <p:cNvPr id="1014" name="Google Shape;1014;p27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01/08/2023</a:t>
            </a:r>
            <a:endParaRPr/>
          </a:p>
        </p:txBody>
      </p:sp>
      <p:sp>
        <p:nvSpPr>
          <p:cNvPr id="1015" name="Google Shape;1015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1016" name="Google Shape;1016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54097" y="1086373"/>
            <a:ext cx="28575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1017" name="Google Shape;1017;p27"/>
          <p:cNvSpPr txBox="1"/>
          <p:nvPr/>
        </p:nvSpPr>
        <p:spPr>
          <a:xfrm>
            <a:off x="6168355" y="2017106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8" name="Google Shape;1018;p27"/>
          <p:cNvSpPr txBox="1"/>
          <p:nvPr/>
        </p:nvSpPr>
        <p:spPr>
          <a:xfrm>
            <a:off x="134914" y="6290200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9" name="Google Shape;1019;p27"/>
          <p:cNvSpPr txBox="1"/>
          <p:nvPr/>
        </p:nvSpPr>
        <p:spPr>
          <a:xfrm>
            <a:off x="6220435" y="2056417"/>
            <a:ext cx="57604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0" name="Google Shape;1020;p27"/>
          <p:cNvSpPr txBox="1"/>
          <p:nvPr/>
        </p:nvSpPr>
        <p:spPr>
          <a:xfrm>
            <a:off x="6243493" y="6320479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Continuer le récap pour les autres domaines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1" name="Google Shape;1021;p27"/>
          <p:cNvSpPr txBox="1"/>
          <p:nvPr/>
        </p:nvSpPr>
        <p:spPr>
          <a:xfrm>
            <a:off x="6168355" y="2017106"/>
            <a:ext cx="5973662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Envoyer l’extraction Excel pour aider au tri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022" name="Google Shape;1022;p27"/>
          <p:cNvSpPr txBox="1"/>
          <p:nvPr/>
        </p:nvSpPr>
        <p:spPr>
          <a:xfrm>
            <a:off x="6104879" y="5761587"/>
            <a:ext cx="611227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6" name="Shape 10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Google Shape;1027;p28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8" name="Google Shape;1028;p28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9" name="Google Shape;1029;p28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0" name="Google Shape;1030;p28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1" name="Google Shape;1031;p28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2" name="Google Shape;1032;p28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3" name="Google Shape;1033;p28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1034" name="Google Shape;1034;p28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1035" name="Google Shape;1035;p28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1036" name="Google Shape;1036;p28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1037" name="Google Shape;1037;p28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1038" name="Google Shape;1038;p28"/>
          <p:cNvSpPr txBox="1"/>
          <p:nvPr/>
        </p:nvSpPr>
        <p:spPr>
          <a:xfrm>
            <a:off x="76547" y="2044201"/>
            <a:ext cx="5973662" cy="36933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Revue du fichier récap pour les autres domaines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Préparer un fichier Excel du dossier SINITRES AUTO pour envoyer mail à Fabrice FEIX et pour son utilisation des serveurs F et P -&gt; Fait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Rodez/autosin : Sébastien AT &amp; Patrice RIGALDIE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Revue des archives de DA DALTO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Montauban/Production : Demander à Gilles COMBES si c’est pour de l’agri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9" name="Google Shape;1039;p28"/>
          <p:cNvSpPr txBox="1"/>
          <p:nvPr/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Suivi chantier : Point - Sandrine BOURGADE (2/2)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40" name="Google Shape;1040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63200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sp>
        <p:nvSpPr>
          <p:cNvPr id="1041" name="Google Shape;1041;p28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01/08/2023</a:t>
            </a:r>
            <a:endParaRPr/>
          </a:p>
        </p:txBody>
      </p:sp>
      <p:sp>
        <p:nvSpPr>
          <p:cNvPr id="1042" name="Google Shape;1042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1043" name="Google Shape;1043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54097" y="1086373"/>
            <a:ext cx="28575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1044" name="Google Shape;1044;p28"/>
          <p:cNvSpPr txBox="1"/>
          <p:nvPr/>
        </p:nvSpPr>
        <p:spPr>
          <a:xfrm>
            <a:off x="6168355" y="2017106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5" name="Google Shape;1045;p28"/>
          <p:cNvSpPr txBox="1"/>
          <p:nvPr/>
        </p:nvSpPr>
        <p:spPr>
          <a:xfrm>
            <a:off x="134914" y="6290200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6" name="Google Shape;1046;p28"/>
          <p:cNvSpPr txBox="1"/>
          <p:nvPr/>
        </p:nvSpPr>
        <p:spPr>
          <a:xfrm>
            <a:off x="6220435" y="2056417"/>
            <a:ext cx="57604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7" name="Google Shape;1047;p28"/>
          <p:cNvSpPr txBox="1"/>
          <p:nvPr/>
        </p:nvSpPr>
        <p:spPr>
          <a:xfrm>
            <a:off x="6168355" y="2017106"/>
            <a:ext cx="5973662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Envoyer l’extraction Excel à Caroline pour aider au tri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1" name="Shape 10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Google Shape;1052;p29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3" name="Google Shape;1053;p29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4" name="Google Shape;1054;p29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5" name="Google Shape;1055;p29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6" name="Google Shape;1056;p29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7" name="Google Shape;1057;p29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8" name="Google Shape;1058;p29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1059" name="Google Shape;1059;p29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1060" name="Google Shape;1060;p29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1061" name="Google Shape;1061;p29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1062" name="Google Shape;1062;p29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1063" name="Google Shape;1063;p29"/>
          <p:cNvSpPr txBox="1"/>
          <p:nvPr/>
        </p:nvSpPr>
        <p:spPr>
          <a:xfrm>
            <a:off x="76547" y="2044201"/>
            <a:ext cx="5973662" cy="2585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Revue de tous les dossiers concernant l'IDA sur les 2 serveurs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Regroupement des fichiers IDA dans :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Montauban-Services/ENTREPRISES/SINISTRES IDA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Pour RGPD, demander dérogation pour les formations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Migration manuelle de ce dossier vers le SharePoint IDA dossier PROCESS ET FORMATIONS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4" name="Google Shape;1064;p29"/>
          <p:cNvSpPr txBox="1"/>
          <p:nvPr/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Suivi chantier : Rencontre SINISTRES AUTO IDA – SEBASTIEN AT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65" name="Google Shape;1065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63200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sp>
        <p:nvSpPr>
          <p:cNvPr id="1066" name="Google Shape;1066;p29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01/08/2023</a:t>
            </a:r>
            <a:endParaRPr/>
          </a:p>
        </p:txBody>
      </p:sp>
      <p:sp>
        <p:nvSpPr>
          <p:cNvPr id="1067" name="Google Shape;1067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1068" name="Google Shape;1068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54097" y="1086373"/>
            <a:ext cx="28575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1069" name="Google Shape;1069;p29"/>
          <p:cNvSpPr txBox="1"/>
          <p:nvPr/>
        </p:nvSpPr>
        <p:spPr>
          <a:xfrm>
            <a:off x="6168355" y="2017106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0" name="Google Shape;1070;p29"/>
          <p:cNvSpPr txBox="1"/>
          <p:nvPr/>
        </p:nvSpPr>
        <p:spPr>
          <a:xfrm>
            <a:off x="134914" y="6290200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1" name="Google Shape;1071;p29"/>
          <p:cNvSpPr txBox="1"/>
          <p:nvPr/>
        </p:nvSpPr>
        <p:spPr>
          <a:xfrm>
            <a:off x="6220435" y="2056417"/>
            <a:ext cx="57604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2" name="Google Shape;1072;p29"/>
          <p:cNvSpPr txBox="1"/>
          <p:nvPr/>
        </p:nvSpPr>
        <p:spPr>
          <a:xfrm>
            <a:off x="6168355" y="2017106"/>
            <a:ext cx="5973662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Rencontre avec Patrice RIGALDIE pour le reste des fichiers de autosin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073" name="Google Shape;1073;p29"/>
          <p:cNvSpPr txBox="1"/>
          <p:nvPr/>
        </p:nvSpPr>
        <p:spPr>
          <a:xfrm>
            <a:off x="158118" y="6305272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Dérogation RGPD a demander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" name="Google Shape;395;p3"/>
          <p:cNvSpPr txBox="1"/>
          <p:nvPr>
            <p:ph type="ctrTitle"/>
          </p:nvPr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fr-FR" sz="2800">
                <a:solidFill>
                  <a:schemeClr val="lt1"/>
                </a:solidFill>
              </a:rPr>
              <a:t>Suivi chantier : Rencontre SVC entreprise – Julien ESCANDE &amp; Caroline SAUMON</a:t>
            </a:r>
            <a:endParaRPr/>
          </a:p>
        </p:txBody>
      </p:sp>
      <p:sp>
        <p:nvSpPr>
          <p:cNvPr id="396" name="Google Shape;396;p3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7" name="Google Shape;397;p3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8" name="Google Shape;398;p3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9" name="Google Shape;399;p3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p3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09/06/2023</a:t>
            </a:r>
            <a:endParaRPr/>
          </a:p>
        </p:txBody>
      </p:sp>
      <p:sp>
        <p:nvSpPr>
          <p:cNvPr id="401" name="Google Shape;401;p3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Google Shape;402;p3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pic>
        <p:nvPicPr>
          <p:cNvPr id="403" name="Google Shape;40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54097" y="1086373"/>
            <a:ext cx="28575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404" name="Google Shape;404;p3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405" name="Google Shape;405;p3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406" name="Google Shape;406;p3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407" name="Google Shape;407;p3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408" name="Google Shape;408;p3"/>
          <p:cNvSpPr txBox="1"/>
          <p:nvPr/>
        </p:nvSpPr>
        <p:spPr>
          <a:xfrm>
            <a:off x="6165555" y="2106345"/>
            <a:ext cx="5973662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Contacter les personnes qui possèdent des dossiers nominatifs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Caroline va continuer le tri et voir avec les équipes de son côté</a:t>
            </a:r>
            <a:endParaRPr/>
          </a:p>
        </p:txBody>
      </p:sp>
      <p:sp>
        <p:nvSpPr>
          <p:cNvPr id="409" name="Google Shape;409;p3"/>
          <p:cNvSpPr txBox="1"/>
          <p:nvPr/>
        </p:nvSpPr>
        <p:spPr>
          <a:xfrm>
            <a:off x="76547" y="2106345"/>
            <a:ext cx="5973662" cy="36933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Création d'un dossier sur les 2 serveurs "0 A GARDER SOUS. ENTREPRISE » pour stocker les dossiers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Création d’un espace à garder / à regarder / à supprimer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 dans les dossiers souscription -&gt; on garde les dossiers Montauban de départements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Pour les données transverses voir avec les assistantes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10" name="Google Shape;410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06697" y="1161442"/>
            <a:ext cx="352425" cy="200025"/>
          </a:xfrm>
          <a:prstGeom prst="rect">
            <a:avLst/>
          </a:prstGeom>
          <a:noFill/>
          <a:ln>
            <a:noFill/>
          </a:ln>
        </p:spPr>
      </p:pic>
      <p:sp>
        <p:nvSpPr>
          <p:cNvPr id="411" name="Google Shape;411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7" name="Shape 10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Google Shape;1078;p30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9" name="Google Shape;1079;p30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0" name="Google Shape;1080;p30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1" name="Google Shape;1081;p30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2" name="Google Shape;1082;p30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3" name="Google Shape;1083;p30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4" name="Google Shape;1084;p30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1085" name="Google Shape;1085;p30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1086" name="Google Shape;1086;p30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1087" name="Google Shape;1087;p30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1088" name="Google Shape;1088;p30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1089" name="Google Shape;1089;p30"/>
          <p:cNvSpPr txBox="1"/>
          <p:nvPr/>
        </p:nvSpPr>
        <p:spPr>
          <a:xfrm>
            <a:off x="76547" y="2044201"/>
            <a:ext cx="5973662" cy="3416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Revue du dossier Production de Montauban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Tout peut être supprimé, dossiers nominatifs inclus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Déplacement de ARCHIVE SOCIETAIRES TOULOUSE dans les Archives de SAV_AGRICOLE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Rien à garder pour svc agri dans SAV RSA 82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Confirmation avec Elisabeth RICHARD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Gestionnaires prévenues pour les dossiers nominatifs sur Montauban-Partage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0" name="Google Shape;1090;p30"/>
          <p:cNvSpPr txBox="1"/>
          <p:nvPr/>
        </p:nvSpPr>
        <p:spPr>
          <a:xfrm>
            <a:off x="211121" y="69612"/>
            <a:ext cx="11769753" cy="90815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Suivi chantier : Souscription Agri - Gilles COMBES, Stéphane GARRIGUE, Pascale AGARD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1" name="Google Shape;1091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63200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sp>
        <p:nvSpPr>
          <p:cNvPr id="1092" name="Google Shape;1092;p30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08/08/2023</a:t>
            </a:r>
            <a:endParaRPr/>
          </a:p>
        </p:txBody>
      </p:sp>
      <p:sp>
        <p:nvSpPr>
          <p:cNvPr id="1093" name="Google Shape;1093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1094" name="Google Shape;1094;p3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54097" y="1086373"/>
            <a:ext cx="28575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1095" name="Google Shape;1095;p30"/>
          <p:cNvSpPr txBox="1"/>
          <p:nvPr/>
        </p:nvSpPr>
        <p:spPr>
          <a:xfrm>
            <a:off x="6168355" y="2017106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6" name="Google Shape;1096;p30"/>
          <p:cNvSpPr txBox="1"/>
          <p:nvPr/>
        </p:nvSpPr>
        <p:spPr>
          <a:xfrm>
            <a:off x="134914" y="6290200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7" name="Google Shape;1097;p30"/>
          <p:cNvSpPr txBox="1"/>
          <p:nvPr/>
        </p:nvSpPr>
        <p:spPr>
          <a:xfrm>
            <a:off x="6220435" y="2056417"/>
            <a:ext cx="57604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8" name="Google Shape;1098;p30"/>
          <p:cNvSpPr txBox="1"/>
          <p:nvPr/>
        </p:nvSpPr>
        <p:spPr>
          <a:xfrm>
            <a:off x="6152975" y="2056417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Voir avec Elisabeth RICHARD pour SAV RSA 82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2" name="Shape 1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Google Shape;1103;p31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4" name="Google Shape;1104;p31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5" name="Google Shape;1105;p31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6" name="Google Shape;1106;p31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7" name="Google Shape;1107;p31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8" name="Google Shape;1108;p31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9" name="Google Shape;1109;p31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1110" name="Google Shape;1110;p31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1111" name="Google Shape;1111;p31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1112" name="Google Shape;1112;p31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1113" name="Google Shape;1113;p31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1114" name="Google Shape;1114;p31"/>
          <p:cNvSpPr txBox="1"/>
          <p:nvPr/>
        </p:nvSpPr>
        <p:spPr>
          <a:xfrm>
            <a:off x="76547" y="2044201"/>
            <a:ext cx="5973662" cy="2585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Revue du dossier SANTE COLLECTIVE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SANTE COLLECTIVE pour Sébastien MARRE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CFS pour Laurent COSTES (voir si on peut avoir les accès)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SANTE COLLECTIVE / ENCAISSEMENTS OSS trié avec Myriam GONZALES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Fichiers à garder marqués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5" name="Google Shape;1115;p31"/>
          <p:cNvSpPr txBox="1"/>
          <p:nvPr/>
        </p:nvSpPr>
        <p:spPr>
          <a:xfrm>
            <a:off x="165332" y="270511"/>
            <a:ext cx="11769753" cy="4374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82500"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Suivi chantier : Dossier SANTE COLLECTIVE - Laurent COSTES, Myriam GONZALES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6" name="Google Shape;1116;p31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08/08/2023</a:t>
            </a:r>
            <a:endParaRPr/>
          </a:p>
        </p:txBody>
      </p:sp>
      <p:sp>
        <p:nvSpPr>
          <p:cNvPr id="1117" name="Google Shape;1117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1118" name="Google Shape;1118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54097" y="1086373"/>
            <a:ext cx="28575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1119" name="Google Shape;1119;p31"/>
          <p:cNvSpPr txBox="1"/>
          <p:nvPr/>
        </p:nvSpPr>
        <p:spPr>
          <a:xfrm>
            <a:off x="6168355" y="2017106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0" name="Google Shape;1120;p31"/>
          <p:cNvSpPr txBox="1"/>
          <p:nvPr/>
        </p:nvSpPr>
        <p:spPr>
          <a:xfrm>
            <a:off x="134914" y="6290200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1" name="Google Shape;1121;p31"/>
          <p:cNvSpPr txBox="1"/>
          <p:nvPr/>
        </p:nvSpPr>
        <p:spPr>
          <a:xfrm>
            <a:off x="6220435" y="2056417"/>
            <a:ext cx="57604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2" name="Google Shape;1122;p31"/>
          <p:cNvSpPr/>
          <p:nvPr/>
        </p:nvSpPr>
        <p:spPr>
          <a:xfrm>
            <a:off x="2894990" y="1119927"/>
            <a:ext cx="425259" cy="197193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23" name="Google Shape;1123;p31"/>
          <p:cNvSpPr txBox="1"/>
          <p:nvPr/>
        </p:nvSpPr>
        <p:spPr>
          <a:xfrm>
            <a:off x="6168355" y="2017106"/>
            <a:ext cx="5973662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Mail à Sébastien MARRE avec l’extraction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4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7" name="Google Shape;417;p4"/>
          <p:cNvSpPr txBox="1"/>
          <p:nvPr>
            <p:ph type="ctrTitle"/>
          </p:nvPr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</a:rPr>
              <a:t>Suivi chantier : Rencontre responsable réseau entreprise – Stéphane FALCOU</a:t>
            </a:r>
            <a:endParaRPr/>
          </a:p>
        </p:txBody>
      </p:sp>
      <p:sp>
        <p:nvSpPr>
          <p:cNvPr id="418" name="Google Shape;418;p4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9" name="Google Shape;419;p4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0" name="Google Shape;420;p4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1" name="Google Shape;421;p4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2" name="Google Shape;422;p4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13/06/2023</a:t>
            </a:r>
            <a:endParaRPr/>
          </a:p>
        </p:txBody>
      </p:sp>
      <p:sp>
        <p:nvSpPr>
          <p:cNvPr id="423" name="Google Shape;423;p4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4" name="Google Shape;424;p4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pic>
        <p:nvPicPr>
          <p:cNvPr id="425" name="Google Shape;4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54097" y="1086373"/>
            <a:ext cx="28575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4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427" name="Google Shape;427;p4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428" name="Google Shape;428;p4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429" name="Google Shape;429;p4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430" name="Google Shape;430;p4"/>
          <p:cNvSpPr txBox="1"/>
          <p:nvPr/>
        </p:nvSpPr>
        <p:spPr>
          <a:xfrm>
            <a:off x="6165555" y="2106345"/>
            <a:ext cx="5973662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Contacter les personnes qui possèdent des dossiers nominatifs : Yohan LE GRAND, Nicolas MALIBERT, Nicolas COUMAILLAUD, Christelle MIQUEU</a:t>
            </a:r>
            <a:endParaRPr/>
          </a:p>
        </p:txBody>
      </p:sp>
      <p:sp>
        <p:nvSpPr>
          <p:cNvPr id="431" name="Google Shape;431;p4"/>
          <p:cNvSpPr txBox="1"/>
          <p:nvPr/>
        </p:nvSpPr>
        <p:spPr>
          <a:xfrm>
            <a:off x="76547" y="2106345"/>
            <a:ext cx="5973662" cy="3416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Rappel transmission mail commerciaux par Yves CLEMENT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État des lieux de l’utilisation des serveurs par son équipe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Très peu d'utilisation des serveurs car équipe en partie récente (2020-2021) -&gt; pas de dossiers sur serveur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Localisation des dossiers concernant le secteur sur le serveur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Rodez principalement / Christelle MIQUEU -&gt; Dossiers techniques / CG contrat pour Galaxy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photos / vidéos -&gt; sinistres pas clos -&gt; GED (voir avec chargé d'affaire)</a:t>
            </a:r>
            <a:endParaRPr/>
          </a:p>
        </p:txBody>
      </p:sp>
      <p:pic>
        <p:nvPicPr>
          <p:cNvPr id="432" name="Google Shape;432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54322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sp>
        <p:nvSpPr>
          <p:cNvPr id="433" name="Google Shape;433;p4"/>
          <p:cNvSpPr txBox="1"/>
          <p:nvPr/>
        </p:nvSpPr>
        <p:spPr>
          <a:xfrm>
            <a:off x="61166" y="6171294"/>
            <a:ext cx="5973662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Peu de connaissance des serveurs de Stéphane car il ne l’utilise pas du tout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4" name="Google Shape;434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5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" name="Google Shape;440;p5"/>
          <p:cNvSpPr txBox="1"/>
          <p:nvPr>
            <p:ph type="ctrTitle"/>
          </p:nvPr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</a:rPr>
              <a:t>Suivi chantier : Inventaire des serveurs v0</a:t>
            </a:r>
            <a:endParaRPr/>
          </a:p>
        </p:txBody>
      </p:sp>
      <p:sp>
        <p:nvSpPr>
          <p:cNvPr id="441" name="Google Shape;441;p5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2" name="Google Shape;442;p5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3" name="Google Shape;443;p5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4" name="Google Shape;444;p5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5" name="Google Shape;445;p5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14/06/2023</a:t>
            </a:r>
            <a:endParaRPr/>
          </a:p>
        </p:txBody>
      </p:sp>
      <p:sp>
        <p:nvSpPr>
          <p:cNvPr id="446" name="Google Shape;446;p5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7" name="Google Shape;447;p5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448" name="Google Shape;448;p5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449" name="Google Shape;449;p5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450" name="Google Shape;450;p5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451" name="Google Shape;451;p5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452" name="Google Shape;452;p5"/>
          <p:cNvSpPr txBox="1"/>
          <p:nvPr/>
        </p:nvSpPr>
        <p:spPr>
          <a:xfrm>
            <a:off x="76547" y="2106345"/>
            <a:ext cx="5973662" cy="3970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Création d’un fichier Excel « Montauban » et « Rodez » pour répertorier de manière globale les dossiers et sous dossiers principaux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Résumé de ce que contient le dossier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Déterminer à quel domaine appartient le dossier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Déterminer la cible du dossier lors de la migration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Identifier si la date de dernière modification des fichiers est en moyenne supérieure à 5 ans 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Déterminer les personnes à contacter pour les dossiers nominatifs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Recherche dans les fichiers des noms / prénom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53" name="Google Shape;45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54322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54" name="Google Shape;454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67223" y="1102265"/>
            <a:ext cx="276999" cy="276999"/>
          </a:xfrm>
          <a:prstGeom prst="rect">
            <a:avLst/>
          </a:prstGeom>
          <a:noFill/>
          <a:ln>
            <a:noFill/>
          </a:ln>
        </p:spPr>
      </p:pic>
      <p:sp>
        <p:nvSpPr>
          <p:cNvPr id="455" name="Google Shape;455;p5"/>
          <p:cNvSpPr txBox="1"/>
          <p:nvPr/>
        </p:nvSpPr>
        <p:spPr>
          <a:xfrm>
            <a:off x="6165555" y="2106345"/>
            <a:ext cx="597366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Contacter ou voir avec les responsables que faire des dossiers nominatifs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Compléter le document avec le fichier excel d’extraction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6" name="Google Shape;456;p5"/>
          <p:cNvSpPr txBox="1"/>
          <p:nvPr/>
        </p:nvSpPr>
        <p:spPr>
          <a:xfrm>
            <a:off x="61166" y="6334671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Date de livraison du fichier d’extraction des serveurs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7" name="Google Shape;457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6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3" name="Google Shape;463;p6"/>
          <p:cNvSpPr txBox="1"/>
          <p:nvPr>
            <p:ph type="ctrTitle"/>
          </p:nvPr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</a:rPr>
              <a:t>Suivi chantier : Rencontre </a:t>
            </a:r>
            <a:r>
              <a:rPr lang="fr-F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indemnisation risques dab/rc – Delphine VERNIER</a:t>
            </a:r>
            <a:endParaRPr sz="3200">
              <a:solidFill>
                <a:schemeClr val="lt1"/>
              </a:solidFill>
            </a:endParaRPr>
          </a:p>
        </p:txBody>
      </p:sp>
      <p:sp>
        <p:nvSpPr>
          <p:cNvPr id="464" name="Google Shape;464;p6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5" name="Google Shape;465;p6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6" name="Google Shape;466;p6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7" name="Google Shape;467;p6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8" name="Google Shape;468;p6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19/06/2023</a:t>
            </a:r>
            <a:endParaRPr/>
          </a:p>
        </p:txBody>
      </p:sp>
      <p:sp>
        <p:nvSpPr>
          <p:cNvPr id="469" name="Google Shape;469;p6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0" name="Google Shape;470;p6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471" name="Google Shape;471;p6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472" name="Google Shape;472;p6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473" name="Google Shape;473;p6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474" name="Google Shape;474;p6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475" name="Google Shape;475;p6"/>
          <p:cNvSpPr txBox="1"/>
          <p:nvPr/>
        </p:nvSpPr>
        <p:spPr>
          <a:xfrm>
            <a:off x="6165555" y="2106345"/>
            <a:ext cx="5973662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Contacter ou voir avec les responsables que faire des dossiers nominatifs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Définition de la structure de la bibliothèque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Contacter FEIX Fabrice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76" name="Google Shape;476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54322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sp>
        <p:nvSpPr>
          <p:cNvPr id="477" name="Google Shape;477;p6"/>
          <p:cNvSpPr txBox="1"/>
          <p:nvPr/>
        </p:nvSpPr>
        <p:spPr>
          <a:xfrm>
            <a:off x="76547" y="2106345"/>
            <a:ext cx="5973662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 de dossiers dans le serveur de Rodez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 effectué dans le dossier Sinistres du serveur Montauban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Identification des personnes à contacter pour les dossiers restants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FEIX Fabrice pour la partie risque auto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78" name="Google Shape;478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54097" y="1086373"/>
            <a:ext cx="28575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479" name="Google Shape;47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480" name="Google Shape;480;p6"/>
          <p:cNvSpPr txBox="1"/>
          <p:nvPr/>
        </p:nvSpPr>
        <p:spPr>
          <a:xfrm>
            <a:off x="92279" y="6197876"/>
            <a:ext cx="5973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Dossiers partagés entre les UG de l’activité sinistre auto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5" name="Google Shape;485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06092" y="5714569"/>
            <a:ext cx="240803" cy="248571"/>
          </a:xfrm>
          <a:prstGeom prst="rect">
            <a:avLst/>
          </a:prstGeom>
          <a:noFill/>
          <a:ln>
            <a:noFill/>
          </a:ln>
        </p:spPr>
      </p:pic>
      <p:pic>
        <p:nvPicPr>
          <p:cNvPr id="486" name="Google Shape;486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65373" y="4961238"/>
            <a:ext cx="281522" cy="281522"/>
          </a:xfrm>
          <a:prstGeom prst="rect">
            <a:avLst/>
          </a:prstGeom>
          <a:noFill/>
          <a:ln>
            <a:noFill/>
          </a:ln>
        </p:spPr>
      </p:pic>
      <p:sp>
        <p:nvSpPr>
          <p:cNvPr id="487" name="Google Shape;487;p7"/>
          <p:cNvSpPr txBox="1"/>
          <p:nvPr>
            <p:ph idx="12" type="sldNum"/>
          </p:nvPr>
        </p:nvSpPr>
        <p:spPr>
          <a:xfrm>
            <a:off x="10634136" y="6356352"/>
            <a:ext cx="1280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88" name="Google Shape;488;p7"/>
          <p:cNvSpPr txBox="1"/>
          <p:nvPr>
            <p:ph type="title"/>
          </p:nvPr>
        </p:nvSpPr>
        <p:spPr>
          <a:xfrm>
            <a:off x="2" y="1"/>
            <a:ext cx="12191998" cy="858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Verdana"/>
              <a:buNone/>
            </a:pPr>
            <a:r>
              <a:rPr lang="fr-FR" sz="2000"/>
              <a:t>Synthèse avancement de la mission</a:t>
            </a:r>
            <a:endParaRPr/>
          </a:p>
        </p:txBody>
      </p:sp>
      <p:sp>
        <p:nvSpPr>
          <p:cNvPr id="489" name="Google Shape;489;p7"/>
          <p:cNvSpPr txBox="1"/>
          <p:nvPr/>
        </p:nvSpPr>
        <p:spPr>
          <a:xfrm>
            <a:off x="9064100" y="417907"/>
            <a:ext cx="2405849" cy="276999"/>
          </a:xfrm>
          <a:prstGeom prst="rect">
            <a:avLst/>
          </a:prstGeom>
          <a:solidFill>
            <a:srgbClr val="DDD9C3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Date de màj : 07/07/2023</a:t>
            </a:r>
            <a:endParaRPr/>
          </a:p>
        </p:txBody>
      </p:sp>
      <p:sp>
        <p:nvSpPr>
          <p:cNvPr id="490" name="Google Shape;490;p7"/>
          <p:cNvSpPr txBox="1"/>
          <p:nvPr>
            <p:ph idx="1" type="body"/>
          </p:nvPr>
        </p:nvSpPr>
        <p:spPr>
          <a:xfrm>
            <a:off x="971550" y="1055259"/>
            <a:ext cx="2148716" cy="203133"/>
          </a:xfrm>
          <a:prstGeom prst="rect">
            <a:avLst/>
          </a:prstGeom>
          <a:solidFill>
            <a:srgbClr val="92D050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lang="fr-FR"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Faits marquants</a:t>
            </a:r>
            <a:endParaRPr/>
          </a:p>
        </p:txBody>
      </p:sp>
      <p:sp>
        <p:nvSpPr>
          <p:cNvPr id="491" name="Google Shape;491;p7"/>
          <p:cNvSpPr txBox="1"/>
          <p:nvPr/>
        </p:nvSpPr>
        <p:spPr>
          <a:xfrm>
            <a:off x="3435856" y="1055259"/>
            <a:ext cx="7885110" cy="203133"/>
          </a:xfrm>
          <a:prstGeom prst="rect">
            <a:avLst/>
          </a:prstGeom>
          <a:solidFill>
            <a:srgbClr val="4F6128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B521C"/>
              </a:buClr>
              <a:buSzPts val="800"/>
              <a:buFont typeface="Noto Sans Symbols"/>
              <a:buNone/>
            </a:pPr>
            <a:r>
              <a:rPr b="1" lang="fr-FR" sz="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Météo des chantiers / actions : Informations (I), points de vigilance et alertes (PV/A), prochains travaux (PW) </a:t>
            </a:r>
            <a:endParaRPr/>
          </a:p>
        </p:txBody>
      </p:sp>
      <p:sp>
        <p:nvSpPr>
          <p:cNvPr id="492" name="Google Shape;492;p7"/>
          <p:cNvSpPr txBox="1"/>
          <p:nvPr/>
        </p:nvSpPr>
        <p:spPr>
          <a:xfrm>
            <a:off x="967363" y="1428624"/>
            <a:ext cx="2148716" cy="984885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baseline="30000"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ère</a:t>
            </a: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étape de tri en cours où l’on supprime les données inutiles ou obsolètes avec les managers des équipes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93" name="Google Shape;493;p7"/>
          <p:cNvSpPr txBox="1"/>
          <p:nvPr/>
        </p:nvSpPr>
        <p:spPr>
          <a:xfrm>
            <a:off x="958126" y="2596482"/>
            <a:ext cx="2148716" cy="203133"/>
          </a:xfrm>
          <a:prstGeom prst="rect">
            <a:avLst/>
          </a:prstGeom>
          <a:solidFill>
            <a:srgbClr val="4F6128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B521C"/>
              </a:buClr>
              <a:buSzPts val="800"/>
              <a:buFont typeface="Noto Sans Symbols"/>
              <a:buNone/>
            </a:pPr>
            <a:r>
              <a:rPr b="1" lang="fr-FR" sz="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Principaux livrables réalisés</a:t>
            </a:r>
            <a:endParaRPr/>
          </a:p>
        </p:txBody>
      </p:sp>
      <p:sp>
        <p:nvSpPr>
          <p:cNvPr id="494" name="Google Shape;494;p7"/>
          <p:cNvSpPr txBox="1"/>
          <p:nvPr/>
        </p:nvSpPr>
        <p:spPr>
          <a:xfrm>
            <a:off x="958126" y="4272225"/>
            <a:ext cx="2148716" cy="830997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Délai pour contacter les collaborateurs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Suivi des avancements du tri par les mangers/collaborateurs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95" name="Google Shape;495;p7"/>
          <p:cNvSpPr txBox="1"/>
          <p:nvPr/>
        </p:nvSpPr>
        <p:spPr>
          <a:xfrm>
            <a:off x="958126" y="3837642"/>
            <a:ext cx="2148716" cy="313932"/>
          </a:xfrm>
          <a:prstGeom prst="rect">
            <a:avLst/>
          </a:prstGeom>
          <a:solidFill>
            <a:srgbClr val="FFC000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B521C"/>
              </a:buClr>
              <a:buSzPts val="800"/>
              <a:buFont typeface="Noto Sans Symbols"/>
              <a:buNone/>
            </a:pPr>
            <a:r>
              <a:rPr b="1" lang="fr-FR" sz="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Principaux points de vigilance, risques</a:t>
            </a:r>
            <a:endParaRPr/>
          </a:p>
        </p:txBody>
      </p:sp>
      <p:sp>
        <p:nvSpPr>
          <p:cNvPr id="496" name="Google Shape;496;p7"/>
          <p:cNvSpPr txBox="1"/>
          <p:nvPr/>
        </p:nvSpPr>
        <p:spPr>
          <a:xfrm>
            <a:off x="967363" y="2923046"/>
            <a:ext cx="2148716" cy="738664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Mail commerciaux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Inventaire v0 Montauban &amp; Rodez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97" name="Google Shape;497;p7"/>
          <p:cNvSpPr/>
          <p:nvPr/>
        </p:nvSpPr>
        <p:spPr>
          <a:xfrm>
            <a:off x="3435856" y="1756627"/>
            <a:ext cx="987228" cy="284749"/>
          </a:xfrm>
          <a:prstGeom prst="roundRect">
            <a:avLst>
              <a:gd fmla="val 16667" name="adj"/>
            </a:avLst>
          </a:prstGeom>
          <a:solidFill>
            <a:srgbClr val="DDD9C3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Chantier 1</a:t>
            </a:r>
            <a:endParaRPr/>
          </a:p>
        </p:txBody>
      </p:sp>
      <p:sp>
        <p:nvSpPr>
          <p:cNvPr id="498" name="Google Shape;498;p7"/>
          <p:cNvSpPr/>
          <p:nvPr/>
        </p:nvSpPr>
        <p:spPr>
          <a:xfrm>
            <a:off x="3410232" y="2621123"/>
            <a:ext cx="987228" cy="284749"/>
          </a:xfrm>
          <a:prstGeom prst="roundRect">
            <a:avLst>
              <a:gd fmla="val 16667" name="adj"/>
            </a:avLst>
          </a:prstGeom>
          <a:solidFill>
            <a:srgbClr val="DDD9C3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Chantier 2</a:t>
            </a:r>
            <a:endParaRPr/>
          </a:p>
        </p:txBody>
      </p:sp>
      <p:sp>
        <p:nvSpPr>
          <p:cNvPr id="499" name="Google Shape;499;p7"/>
          <p:cNvSpPr/>
          <p:nvPr/>
        </p:nvSpPr>
        <p:spPr>
          <a:xfrm>
            <a:off x="3418324" y="3414139"/>
            <a:ext cx="987228" cy="284749"/>
          </a:xfrm>
          <a:prstGeom prst="roundRect">
            <a:avLst>
              <a:gd fmla="val 16667" name="adj"/>
            </a:avLst>
          </a:prstGeom>
          <a:solidFill>
            <a:srgbClr val="DDD9C3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Chantier 3</a:t>
            </a:r>
            <a:endParaRPr/>
          </a:p>
        </p:txBody>
      </p:sp>
      <p:sp>
        <p:nvSpPr>
          <p:cNvPr id="500" name="Google Shape;500;p7"/>
          <p:cNvSpPr/>
          <p:nvPr/>
        </p:nvSpPr>
        <p:spPr>
          <a:xfrm>
            <a:off x="3426416" y="4182879"/>
            <a:ext cx="987228" cy="284749"/>
          </a:xfrm>
          <a:prstGeom prst="roundRect">
            <a:avLst>
              <a:gd fmla="val 16667" name="adj"/>
            </a:avLst>
          </a:prstGeom>
          <a:solidFill>
            <a:srgbClr val="DDD9C3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Chantier 4</a:t>
            </a:r>
            <a:endParaRPr/>
          </a:p>
        </p:txBody>
      </p:sp>
      <p:sp>
        <p:nvSpPr>
          <p:cNvPr id="501" name="Google Shape;501;p7"/>
          <p:cNvSpPr/>
          <p:nvPr/>
        </p:nvSpPr>
        <p:spPr>
          <a:xfrm>
            <a:off x="3418324" y="5064907"/>
            <a:ext cx="987228" cy="284749"/>
          </a:xfrm>
          <a:prstGeom prst="roundRect">
            <a:avLst>
              <a:gd fmla="val 16667" name="adj"/>
            </a:avLst>
          </a:prstGeom>
          <a:solidFill>
            <a:srgbClr val="DDD9C3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Chantier 5</a:t>
            </a:r>
            <a:endParaRPr/>
          </a:p>
        </p:txBody>
      </p:sp>
      <p:sp>
        <p:nvSpPr>
          <p:cNvPr id="502" name="Google Shape;502;p7"/>
          <p:cNvSpPr/>
          <p:nvPr/>
        </p:nvSpPr>
        <p:spPr>
          <a:xfrm>
            <a:off x="3418324" y="5890291"/>
            <a:ext cx="987228" cy="284749"/>
          </a:xfrm>
          <a:prstGeom prst="roundRect">
            <a:avLst>
              <a:gd fmla="val 16667" name="adj"/>
            </a:avLst>
          </a:prstGeom>
          <a:solidFill>
            <a:srgbClr val="DDD9C3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Chantier 6</a:t>
            </a:r>
            <a:endParaRPr/>
          </a:p>
        </p:txBody>
      </p:sp>
      <p:sp>
        <p:nvSpPr>
          <p:cNvPr id="503" name="Google Shape;503;p7"/>
          <p:cNvSpPr txBox="1"/>
          <p:nvPr/>
        </p:nvSpPr>
        <p:spPr>
          <a:xfrm>
            <a:off x="4958282" y="1654029"/>
            <a:ext cx="6374596" cy="461665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 : </a:t>
            </a:r>
            <a:r>
              <a:rPr lang="fr-FR" sz="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Explication de la mission, Présentation des outils, Découverte des serveurs, Réflexion sur la stratégie à adopter</a:t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PV/A : nomenclature, vocabulaire technique, organisation au sein de l’entreprise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PW : Exploration des serveurs</a:t>
            </a:r>
            <a:endParaRPr sz="1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04" name="Google Shape;504;p7"/>
          <p:cNvSpPr txBox="1"/>
          <p:nvPr/>
        </p:nvSpPr>
        <p:spPr>
          <a:xfrm>
            <a:off x="4946370" y="2461381"/>
            <a:ext cx="6374596" cy="461665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 : </a:t>
            </a:r>
            <a:r>
              <a:rPr lang="fr-FR" sz="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Peu d’utilisation serveur par les commerciaux, Dossiers nominatifs des collaborateurs à vider</a:t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PV/A 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PW : Préparation du mail / forms pour les collaborateurs</a:t>
            </a:r>
            <a:endParaRPr sz="1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05" name="Google Shape;505;p7"/>
          <p:cNvSpPr txBox="1"/>
          <p:nvPr/>
        </p:nvSpPr>
        <p:spPr>
          <a:xfrm>
            <a:off x="4946370" y="3243804"/>
            <a:ext cx="6374596" cy="461665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 : </a:t>
            </a:r>
            <a:r>
              <a:rPr lang="fr-FR" sz="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Création d'un dossier sur les 2 serveurs pour stocker les données utiles au domaine S&amp;VC, début du tri</a:t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PV/A : Avancement du tri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PW : Contacter les personnes qui ont des dossiers nominatifs </a:t>
            </a:r>
            <a:endParaRPr sz="1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06" name="Google Shape;506;p7"/>
          <p:cNvSpPr txBox="1"/>
          <p:nvPr/>
        </p:nvSpPr>
        <p:spPr>
          <a:xfrm>
            <a:off x="4946370" y="4047329"/>
            <a:ext cx="6374596" cy="584775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 : </a:t>
            </a:r>
            <a:r>
              <a:rPr lang="fr-FR" sz="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Peu d’utilisation des serveurs pour l’équipe, identification des personnes à contacter susceptibles d’avoir des dossiers sur serveur  </a:t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PV/A 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PW : </a:t>
            </a:r>
            <a:r>
              <a:rPr b="0" i="0" lang="fr-FR" sz="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Contacter les personnes qui ont des dossiers nominatifs </a:t>
            </a:r>
            <a:endParaRPr sz="1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07" name="Google Shape;507;p7"/>
          <p:cNvSpPr txBox="1"/>
          <p:nvPr/>
        </p:nvSpPr>
        <p:spPr>
          <a:xfrm>
            <a:off x="4946370" y="4919984"/>
            <a:ext cx="6374596" cy="461665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 : Inventaire v0 du serveur Montauban &amp; de Rodez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PV/A 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PW : Compléter le document avec le fichier Excel d’extraction</a:t>
            </a:r>
            <a:endParaRPr/>
          </a:p>
        </p:txBody>
      </p:sp>
      <p:pic>
        <p:nvPicPr>
          <p:cNvPr id="508" name="Google Shape;508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50852" y="2496793"/>
            <a:ext cx="281522" cy="281522"/>
          </a:xfrm>
          <a:prstGeom prst="rect">
            <a:avLst/>
          </a:prstGeom>
          <a:noFill/>
          <a:ln>
            <a:noFill/>
          </a:ln>
        </p:spPr>
      </p:pic>
      <p:pic>
        <p:nvPicPr>
          <p:cNvPr id="509" name="Google Shape;509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28766" y="1637460"/>
            <a:ext cx="240803" cy="248571"/>
          </a:xfrm>
          <a:prstGeom prst="rect">
            <a:avLst/>
          </a:prstGeom>
          <a:noFill/>
          <a:ln>
            <a:noFill/>
          </a:ln>
        </p:spPr>
      </p:pic>
      <p:sp>
        <p:nvSpPr>
          <p:cNvPr id="510" name="Google Shape;510;p7"/>
          <p:cNvSpPr/>
          <p:nvPr/>
        </p:nvSpPr>
        <p:spPr>
          <a:xfrm rot="-2251935">
            <a:off x="4529985" y="1764328"/>
            <a:ext cx="286147" cy="51125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11" name="Google Shape;511;p7"/>
          <p:cNvSpPr/>
          <p:nvPr/>
        </p:nvSpPr>
        <p:spPr>
          <a:xfrm>
            <a:off x="4548630" y="2638660"/>
            <a:ext cx="286147" cy="511253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12" name="Google Shape;512;p7"/>
          <p:cNvSpPr/>
          <p:nvPr/>
        </p:nvSpPr>
        <p:spPr>
          <a:xfrm rot="-2372994">
            <a:off x="4534934" y="4248657"/>
            <a:ext cx="276999" cy="51125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13" name="Google Shape;513;p7"/>
          <p:cNvSpPr/>
          <p:nvPr/>
        </p:nvSpPr>
        <p:spPr>
          <a:xfrm rot="-2372994">
            <a:off x="4508673" y="5058591"/>
            <a:ext cx="276999" cy="51125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14" name="Google Shape;514;p7"/>
          <p:cNvSpPr/>
          <p:nvPr/>
        </p:nvSpPr>
        <p:spPr>
          <a:xfrm rot="-2372994">
            <a:off x="4550219" y="5823556"/>
            <a:ext cx="276999" cy="51125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515" name="Google Shape;515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57189" y="3300769"/>
            <a:ext cx="240803" cy="248571"/>
          </a:xfrm>
          <a:prstGeom prst="rect">
            <a:avLst/>
          </a:prstGeom>
          <a:noFill/>
          <a:ln>
            <a:noFill/>
          </a:ln>
        </p:spPr>
      </p:pic>
      <p:sp>
        <p:nvSpPr>
          <p:cNvPr id="516" name="Google Shape;516;p7"/>
          <p:cNvSpPr/>
          <p:nvPr/>
        </p:nvSpPr>
        <p:spPr>
          <a:xfrm>
            <a:off x="4606092" y="3461208"/>
            <a:ext cx="286147" cy="511253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517" name="Google Shape;517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06092" y="4100629"/>
            <a:ext cx="240803" cy="248571"/>
          </a:xfrm>
          <a:prstGeom prst="rect">
            <a:avLst/>
          </a:prstGeom>
          <a:noFill/>
          <a:ln>
            <a:noFill/>
          </a:ln>
        </p:spPr>
      </p:pic>
      <p:sp>
        <p:nvSpPr>
          <p:cNvPr id="518" name="Google Shape;518;p7"/>
          <p:cNvSpPr txBox="1"/>
          <p:nvPr/>
        </p:nvSpPr>
        <p:spPr>
          <a:xfrm>
            <a:off x="4942247" y="1391624"/>
            <a:ext cx="639063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Découverte des outils et des enjeux de la mission</a:t>
            </a:r>
            <a:endParaRPr/>
          </a:p>
        </p:txBody>
      </p:sp>
      <p:sp>
        <p:nvSpPr>
          <p:cNvPr id="519" name="Google Shape;519;p7"/>
          <p:cNvSpPr txBox="1"/>
          <p:nvPr/>
        </p:nvSpPr>
        <p:spPr>
          <a:xfrm>
            <a:off x="4930335" y="2202836"/>
            <a:ext cx="639063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Rencontre commerciaux – Maxime BOUSQUET &amp; Yves CLEMENT</a:t>
            </a:r>
            <a:endParaRPr/>
          </a:p>
        </p:txBody>
      </p:sp>
      <p:sp>
        <p:nvSpPr>
          <p:cNvPr id="520" name="Google Shape;520;p7"/>
          <p:cNvSpPr txBox="1"/>
          <p:nvPr/>
        </p:nvSpPr>
        <p:spPr>
          <a:xfrm>
            <a:off x="4958282" y="2982640"/>
            <a:ext cx="639063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Rencontre SVC entreprise – Julien ESCANDE &amp; Caroline SAUMON</a:t>
            </a:r>
            <a:endParaRPr/>
          </a:p>
        </p:txBody>
      </p:sp>
      <p:sp>
        <p:nvSpPr>
          <p:cNvPr id="521" name="Google Shape;521;p7"/>
          <p:cNvSpPr txBox="1"/>
          <p:nvPr/>
        </p:nvSpPr>
        <p:spPr>
          <a:xfrm>
            <a:off x="4942247" y="3801108"/>
            <a:ext cx="639063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Rencontre responsable réseau entreprise – Stéphane FALCOU</a:t>
            </a:r>
            <a:endParaRPr/>
          </a:p>
        </p:txBody>
      </p:sp>
      <p:sp>
        <p:nvSpPr>
          <p:cNvPr id="522" name="Google Shape;522;p7"/>
          <p:cNvSpPr txBox="1"/>
          <p:nvPr/>
        </p:nvSpPr>
        <p:spPr>
          <a:xfrm>
            <a:off x="4972631" y="4679170"/>
            <a:ext cx="639063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Inventaire des serveurs v0</a:t>
            </a:r>
            <a:endParaRPr/>
          </a:p>
        </p:txBody>
      </p:sp>
      <p:sp>
        <p:nvSpPr>
          <p:cNvPr id="523" name="Google Shape;523;p7"/>
          <p:cNvSpPr txBox="1"/>
          <p:nvPr/>
        </p:nvSpPr>
        <p:spPr>
          <a:xfrm>
            <a:off x="4938351" y="5504759"/>
            <a:ext cx="639063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Rencontre indemnisation risques dab/rc – Delphine VERNIER</a:t>
            </a:r>
            <a:endParaRPr/>
          </a:p>
        </p:txBody>
      </p:sp>
      <p:sp>
        <p:nvSpPr>
          <p:cNvPr id="524" name="Google Shape;524;p7"/>
          <p:cNvSpPr txBox="1"/>
          <p:nvPr/>
        </p:nvSpPr>
        <p:spPr>
          <a:xfrm>
            <a:off x="4946369" y="5797501"/>
            <a:ext cx="6374596" cy="461665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 : </a:t>
            </a:r>
            <a:r>
              <a:rPr lang="fr-FR" sz="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Tri dans le dossier sinistre de Montauban, identification des personnes à contacter pour les dossiers restants</a:t>
            </a:r>
            <a:endParaRPr sz="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PV/A : Dossiers partagés entre les UG de l’activité sinistre auto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PW : Point avec les personnes concernées (dossier nominatifs, dossiers auto)</a:t>
            </a:r>
            <a:endParaRPr sz="18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8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0" name="Google Shape;530;p8"/>
          <p:cNvSpPr txBox="1"/>
          <p:nvPr>
            <p:ph type="ctrTitle"/>
          </p:nvPr>
        </p:nvSpPr>
        <p:spPr>
          <a:xfrm>
            <a:off x="211121" y="151002"/>
            <a:ext cx="11769753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3200">
                <a:solidFill>
                  <a:schemeClr val="lt1"/>
                </a:solidFill>
              </a:rPr>
              <a:t>Suivi chantier : Rencontre </a:t>
            </a:r>
            <a:r>
              <a:rPr lang="fr-F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souscription agri – Gilles COMBES</a:t>
            </a:r>
            <a:endParaRPr sz="3200">
              <a:solidFill>
                <a:schemeClr val="lt1"/>
              </a:solidFill>
            </a:endParaRPr>
          </a:p>
        </p:txBody>
      </p:sp>
      <p:sp>
        <p:nvSpPr>
          <p:cNvPr id="531" name="Google Shape;531;p8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2" name="Google Shape;532;p8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3" name="Google Shape;533;p8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4" name="Google Shape;534;p8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5" name="Google Shape;535;p8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19/06/2023</a:t>
            </a:r>
            <a:endParaRPr/>
          </a:p>
        </p:txBody>
      </p:sp>
      <p:sp>
        <p:nvSpPr>
          <p:cNvPr id="536" name="Google Shape;536;p8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7" name="Google Shape;537;p8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538" name="Google Shape;538;p8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539" name="Google Shape;539;p8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540" name="Google Shape;540;p8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541" name="Google Shape;541;p8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542" name="Google Shape;542;p8"/>
          <p:cNvSpPr txBox="1"/>
          <p:nvPr/>
        </p:nvSpPr>
        <p:spPr>
          <a:xfrm>
            <a:off x="6165555" y="2106345"/>
            <a:ext cx="5973662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Définition de la structure de la bibliothèque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Tous les dossiers restants vont être rapatrié dans OPA PMEA et classer à l’intérieur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Définition de la structure de la bibliothèque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43" name="Google Shape;543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54322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sp>
        <p:nvSpPr>
          <p:cNvPr id="544" name="Google Shape;544;p8"/>
          <p:cNvSpPr txBox="1"/>
          <p:nvPr/>
        </p:nvSpPr>
        <p:spPr>
          <a:xfrm>
            <a:off x="76547" y="2106345"/>
            <a:ext cx="5973662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 de dossiers dans le serveur de Rodez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Identification des dossiers utilisés par les équipes sur le serveur de Montauban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 effectué dans le dossier SAV_Agricole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45" name="Google Shape;545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54097" y="1086373"/>
            <a:ext cx="28575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546" name="Google Shape;546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9"/>
          <p:cNvSpPr/>
          <p:nvPr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2F5496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2" name="Google Shape;552;p9"/>
          <p:cNvSpPr txBox="1"/>
          <p:nvPr>
            <p:ph type="ctrTitle"/>
          </p:nvPr>
        </p:nvSpPr>
        <p:spPr>
          <a:xfrm>
            <a:off x="76547" y="151002"/>
            <a:ext cx="12062670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fr-FR" sz="2800">
                <a:solidFill>
                  <a:schemeClr val="lt1"/>
                </a:solidFill>
              </a:rPr>
              <a:t>Suivi chantier : Rencontre </a:t>
            </a:r>
            <a:r>
              <a:rPr lang="fr-FR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SVC collectivités – Sebastien GAILLAC &amp; Anne DESMAZES</a:t>
            </a:r>
            <a:endParaRPr sz="2800">
              <a:solidFill>
                <a:schemeClr val="lt1"/>
              </a:solidFill>
            </a:endParaRPr>
          </a:p>
        </p:txBody>
      </p:sp>
      <p:sp>
        <p:nvSpPr>
          <p:cNvPr id="553" name="Google Shape;553;p9"/>
          <p:cNvSpPr/>
          <p:nvPr/>
        </p:nvSpPr>
        <p:spPr>
          <a:xfrm>
            <a:off x="-2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4" name="Google Shape;554;p9"/>
          <p:cNvSpPr/>
          <p:nvPr/>
        </p:nvSpPr>
        <p:spPr>
          <a:xfrm>
            <a:off x="6095999" y="1935481"/>
            <a:ext cx="6096001" cy="383614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5" name="Google Shape;555;p9"/>
          <p:cNvSpPr/>
          <p:nvPr/>
        </p:nvSpPr>
        <p:spPr>
          <a:xfrm>
            <a:off x="-3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6" name="Google Shape;556;p9"/>
          <p:cNvSpPr/>
          <p:nvPr/>
        </p:nvSpPr>
        <p:spPr>
          <a:xfrm>
            <a:off x="6095999" y="6115574"/>
            <a:ext cx="6096001" cy="742426"/>
          </a:xfrm>
          <a:prstGeom prst="rect">
            <a:avLst/>
          </a:prstGeom>
          <a:solidFill>
            <a:srgbClr val="D8E2F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7" name="Google Shape;557;p9"/>
          <p:cNvSpPr txBox="1"/>
          <p:nvPr/>
        </p:nvSpPr>
        <p:spPr>
          <a:xfrm>
            <a:off x="6095999" y="875601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 de mise à jour : 19/06/2023</a:t>
            </a:r>
            <a:endParaRPr/>
          </a:p>
        </p:txBody>
      </p:sp>
      <p:sp>
        <p:nvSpPr>
          <p:cNvPr id="558" name="Google Shape;558;p9"/>
          <p:cNvSpPr/>
          <p:nvPr/>
        </p:nvSpPr>
        <p:spPr>
          <a:xfrm>
            <a:off x="92279" y="875601"/>
            <a:ext cx="3934437" cy="6818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9" name="Google Shape;559;p9"/>
          <p:cNvSpPr txBox="1"/>
          <p:nvPr/>
        </p:nvSpPr>
        <p:spPr>
          <a:xfrm>
            <a:off x="211121" y="911747"/>
            <a:ext cx="6096002" cy="5067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Météo :               Tendance :</a:t>
            </a:r>
            <a:endParaRPr/>
          </a:p>
        </p:txBody>
      </p:sp>
      <p:sp>
        <p:nvSpPr>
          <p:cNvPr id="560" name="Google Shape;560;p9"/>
          <p:cNvSpPr txBox="1"/>
          <p:nvPr/>
        </p:nvSpPr>
        <p:spPr>
          <a:xfrm>
            <a:off x="30758" y="1577732"/>
            <a:ext cx="60652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Avancement du chantier</a:t>
            </a:r>
            <a:endParaRPr/>
          </a:p>
        </p:txBody>
      </p:sp>
      <p:sp>
        <p:nvSpPr>
          <p:cNvPr id="561" name="Google Shape;561;p9"/>
          <p:cNvSpPr txBox="1"/>
          <p:nvPr/>
        </p:nvSpPr>
        <p:spPr>
          <a:xfrm>
            <a:off x="6091806" y="1583175"/>
            <a:ext cx="609600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Prochaine étape / Jalons</a:t>
            </a:r>
            <a:endParaRPr/>
          </a:p>
        </p:txBody>
      </p:sp>
      <p:sp>
        <p:nvSpPr>
          <p:cNvPr id="562" name="Google Shape;562;p9"/>
          <p:cNvSpPr txBox="1"/>
          <p:nvPr/>
        </p:nvSpPr>
        <p:spPr>
          <a:xfrm>
            <a:off x="-12581" y="5761587"/>
            <a:ext cx="610438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Difficultés rencontrées / Points de vigilance</a:t>
            </a:r>
            <a:endParaRPr/>
          </a:p>
        </p:txBody>
      </p:sp>
      <p:sp>
        <p:nvSpPr>
          <p:cNvPr id="563" name="Google Shape;563;p9"/>
          <p:cNvSpPr txBox="1"/>
          <p:nvPr/>
        </p:nvSpPr>
        <p:spPr>
          <a:xfrm>
            <a:off x="6133747" y="5761314"/>
            <a:ext cx="60624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Arbitrages demandés</a:t>
            </a:r>
            <a:endParaRPr/>
          </a:p>
        </p:txBody>
      </p:sp>
      <p:sp>
        <p:nvSpPr>
          <p:cNvPr id="564" name="Google Shape;564;p9"/>
          <p:cNvSpPr txBox="1"/>
          <p:nvPr/>
        </p:nvSpPr>
        <p:spPr>
          <a:xfrm>
            <a:off x="6165555" y="2106345"/>
            <a:ext cx="597366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Définition de la structure de la bibliothèque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Contacter responsables Dev. Entreprises (Delphine BLANC, David LUC)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65" name="Google Shape;565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54322" y="1128953"/>
            <a:ext cx="304800" cy="238125"/>
          </a:xfrm>
          <a:prstGeom prst="rect">
            <a:avLst/>
          </a:prstGeom>
          <a:noFill/>
          <a:ln>
            <a:noFill/>
          </a:ln>
        </p:spPr>
      </p:pic>
      <p:sp>
        <p:nvSpPr>
          <p:cNvPr id="566" name="Google Shape;566;p9"/>
          <p:cNvSpPr txBox="1"/>
          <p:nvPr/>
        </p:nvSpPr>
        <p:spPr>
          <a:xfrm>
            <a:off x="76547" y="2106345"/>
            <a:ext cx="5973662" cy="3416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Identification des dossiers à mettre en Archives dans Rodez/Dev_entreprises -&gt; dossier COLLECTIVITES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Archive commune avec svc entreprise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Dossiers à voir avec l'activité dev. Collectivité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Suppression  inutiles, déjà sur galaxie, obsolètes etc.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Réflexion sur l'architecture des pages Sharepoint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Donner les droits d'accès aux collaborateurs qui partagent des dossiers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Identification des dossiers à mettre en archive, en fonction des partages de ces dossiers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67" name="Google Shape;567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67223" y="1103951"/>
            <a:ext cx="276999" cy="276999"/>
          </a:xfrm>
          <a:prstGeom prst="rect">
            <a:avLst/>
          </a:prstGeom>
          <a:noFill/>
          <a:ln>
            <a:noFill/>
          </a:ln>
        </p:spPr>
      </p:pic>
      <p:sp>
        <p:nvSpPr>
          <p:cNvPr id="568" name="Google Shape;56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adr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2023-06-08T09:09:39Z</dcterms:created>
  <dc:creator>POIRIER Romain</dc:creator>
</cp:coreProperties>
</file>